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E4E877_D8D797DE.xml" ContentType="application/vnd.ms-powerpoint.comment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</p:sldMasterIdLst>
  <p:notesMasterIdLst>
    <p:notesMasterId r:id="rId15"/>
  </p:notesMasterIdLst>
  <p:sldIdLst>
    <p:sldId id="2145708142" r:id="rId6"/>
    <p:sldId id="2145708147" r:id="rId7"/>
    <p:sldId id="5918" r:id="rId8"/>
    <p:sldId id="2145708145" r:id="rId9"/>
    <p:sldId id="2145708160" r:id="rId10"/>
    <p:sldId id="2145708149" r:id="rId11"/>
    <p:sldId id="2145708135" r:id="rId12"/>
    <p:sldId id="2145708151" r:id="rId13"/>
    <p:sldId id="214570815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A28B60-9926-4A40-AFC8-6E9E4E19748A}">
          <p14:sldIdLst>
            <p14:sldId id="2145708142"/>
            <p14:sldId id="2145708147"/>
            <p14:sldId id="5918"/>
            <p14:sldId id="2145708145"/>
            <p14:sldId id="2145708160"/>
            <p14:sldId id="2145708149"/>
            <p14:sldId id="2145708135"/>
            <p14:sldId id="2145708151"/>
            <p14:sldId id="21457081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05A40C-CA7B-CC19-87FF-35B41B23DC29}" name="Madlēna Rozensteina (LV)" initials="MR(" userId="S::madlena.rozensteina@pwc.com::033e115a-4f41-4ce4-8c78-27e72c9e3f0a" providerId="AD"/>
  <p188:author id="{3F231A1B-4B2B-AD1E-50F5-8A5C5B012909}" name="Diāna Kurpniece (LV)" initials="DK(" userId="S::diana.kurpniece@pwc.com::7c5224b4-7b58-47f0-b585-1f6e0aa07f21" providerId="AD"/>
  <p188:author id="{3BCDF663-3146-F1A9-D503-A7065AD8B188}" name="Kristīne Eglīte" initials="KE" userId="S::Kristine.Eglite@latvenergo.lv::a366e0b6-7df4-45e9-b5f1-69d8f297dc57" providerId="AD"/>
  <p188:author id="{4CE85868-89A7-9CC1-FC27-AA246BADD897}" name="Elva Paula Martinsone (LV)" initials="EPM(" userId="S::elva.paula.martinsone@pwc.com::80a01303-5323-4220-be69-3a1948ec0c9e" providerId="AD"/>
  <p188:author id="{52ADC46D-D5B6-15ED-9E9B-B0268584F72C}" name="Linda Einika" initials="LE" userId="S::Linda.Einika@latvenergo.lv::7ab48dfa-10ca-4317-ad16-90b52ec8c684" providerId="AD"/>
  <p188:author id="{CC3DD67A-C19D-6E2A-BE31-D5AEBC33BC74}" name="Lauris Baltiņš" initials="LB" userId="S::Lauris.Baltins@latvenergo.lv::9bd215f5-190f-4a70-bf5e-1f5e47f5693b" providerId="AD"/>
  <p188:author id="{2BA93590-3482-8D26-62F7-4E1D5AA2D024}" name="Daniela Bernsone (LV)" initials="DB(" userId="S::daniela.bernsone@pwc.com::0e5071a3-beda-440b-8f38-b6ce7d74fa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F95"/>
    <a:srgbClr val="F2F2F2"/>
    <a:srgbClr val="FFC000"/>
    <a:srgbClr val="80E0A7"/>
    <a:srgbClr val="043B70"/>
    <a:srgbClr val="2C6FAA"/>
    <a:srgbClr val="E062AA"/>
    <a:srgbClr val="68A4D8"/>
    <a:srgbClr val="163755"/>
    <a:srgbClr val="60B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76968" autoAdjust="0"/>
  </p:normalViewPr>
  <p:slideViewPr>
    <p:cSldViewPr snapToGrid="0">
      <p:cViewPr varScale="1">
        <p:scale>
          <a:sx n="88" d="100"/>
          <a:sy n="8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ergo.lv\lk\strLE\VSPAF\03_Veja_projekti_LVM\Aktivie_projekti\07_Komunikacija\Pa&#353;vald&#299;bas\Avots%20el.%20importa%20slaid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LV elektroenerģijas saldo (imports), TWh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El.en. saldo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Sheet1!$D$4:$I$4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Sheet1!$D$5:$I$5</c:f>
              <c:numCache>
                <c:formatCode>#,##0</c:formatCode>
                <c:ptCount val="6"/>
                <c:pt idx="0">
                  <c:v>908880</c:v>
                </c:pt>
                <c:pt idx="1">
                  <c:v>1118078</c:v>
                </c:pt>
                <c:pt idx="2">
                  <c:v>1625635</c:v>
                </c:pt>
                <c:pt idx="3">
                  <c:v>1772634</c:v>
                </c:pt>
                <c:pt idx="4">
                  <c:v>2311527</c:v>
                </c:pt>
                <c:pt idx="5">
                  <c:v>804194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7-45C5-80DB-F25DDF956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27"/>
        <c:axId val="2033139536"/>
        <c:axId val="2028067472"/>
      </c:barChart>
      <c:catAx>
        <c:axId val="203313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28067472"/>
        <c:crosses val="autoZero"/>
        <c:auto val="1"/>
        <c:lblAlgn val="ctr"/>
        <c:lblOffset val="100"/>
        <c:noMultiLvlLbl val="0"/>
      </c:catAx>
      <c:valAx>
        <c:axId val="202806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313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E4E877_D8D797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78BD95-964D-4D92-891C-230663703119}" authorId="{52ADC46D-D5B6-15ED-9E9B-B0268584F72C}" created="2024-03-08T12:03:07.02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38007774" sldId="2145708151"/>
      <ac:spMk id="6" creationId="{A69BB467-89C2-CC71-CB31-95DCE3004996}"/>
      <ac:txMk cp="133" len="22">
        <ac:context len="295" hash="391485812"/>
      </ac:txMk>
    </ac:txMkLst>
    <p188:pos x="2499488" y="1064682"/>
    <p188:txBody>
      <a:bodyPr/>
      <a:lstStyle/>
      <a:p>
        <a:r>
          <a:rPr lang="lv-LV"/>
          <a:t>Jāpajautā Laurim 1dien saite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3E33F-3EA5-4854-9122-E0332D207299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71C44-5C11-4998-A3E0-C8D6999A9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4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4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78E77-12B6-4D45-A56F-235857BF24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0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466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78E77-12B6-4D45-A56F-235857BF24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142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lv-LV" sz="1200" dirty="0"/>
              <a:t>VES jauda varētu sasniegt </a:t>
            </a:r>
            <a:r>
              <a:rPr lang="lv-LV" sz="1200" b="1" dirty="0"/>
              <a:t>8 MW</a:t>
            </a:r>
            <a:r>
              <a:rPr lang="lv-LV" sz="1200" dirty="0"/>
              <a:t>; </a:t>
            </a:r>
          </a:p>
          <a:p>
            <a:pPr lvl="1"/>
            <a:r>
              <a:rPr lang="lv-LV" sz="1200" dirty="0"/>
              <a:t>VES torņa augstums </a:t>
            </a:r>
            <a:r>
              <a:rPr lang="lv-LV" sz="1200" b="1" dirty="0"/>
              <a:t>virs 135 m</a:t>
            </a:r>
            <a:r>
              <a:rPr lang="lv-LV" sz="1200" dirty="0"/>
              <a:t>; </a:t>
            </a:r>
          </a:p>
          <a:p>
            <a:pPr lvl="1"/>
            <a:r>
              <a:rPr lang="lv-LV" sz="1200" dirty="0"/>
              <a:t>VES rotora diametrs </a:t>
            </a:r>
            <a:r>
              <a:rPr lang="lv-LV" sz="1200" b="1" dirty="0"/>
              <a:t>virs 150 m</a:t>
            </a:r>
            <a:r>
              <a:rPr lang="lv-LV" sz="1200" dirty="0"/>
              <a:t>.</a:t>
            </a:r>
          </a:p>
          <a:p>
            <a:pPr lvl="1"/>
            <a:endParaRPr lang="lv-LV" sz="1200" dirty="0"/>
          </a:p>
          <a:p>
            <a:pPr lvl="1"/>
            <a:endParaRPr lang="lv-LV" sz="1200" dirty="0"/>
          </a:p>
          <a:p>
            <a:pPr lvl="1"/>
            <a:r>
              <a:rPr lang="lv-LV" sz="1200" dirty="0"/>
              <a:t>Pēc IVN izpētēm katrai teritorijai piemērotākais VES modelis – pēc iepirkuma rezultātiem. Pašreiz aktīva komunikācija ar iespēju kādu no 5 </a:t>
            </a:r>
            <a:r>
              <a:rPr lang="lv-LV" sz="1200" dirty="0" err="1"/>
              <a:t>lielālākajiem</a:t>
            </a:r>
            <a:r>
              <a:rPr lang="lv-LV" sz="1200" dirty="0"/>
              <a:t> turbīnu ražotājiem (Ķīnas ražotāji visdrīzāk, ka netiks izmantoti)</a:t>
            </a:r>
          </a:p>
          <a:p>
            <a:pPr lvl="1"/>
            <a:endParaRPr lang="lv-LV" sz="12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 tehnoloģiskie risinājumi un drošības kontroles sistēmas attīstījušās tik tālu, ka būtiski samazina negatīvos aspektus līdz tādam līmenim, ka tie nerada kaitējumu cilvēkam un dabai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L.Baltiņš</a:t>
            </a:r>
            <a:r>
              <a:rPr lang="en-US" dirty="0"/>
              <a:t> - </a:t>
            </a:r>
            <a:r>
              <a:rPr lang="lv-LV" sz="1800" dirty="0">
                <a:effectLst/>
                <a:latin typeface="Segoe UI" panose="020B0502040204020203" pitchFamily="34" charset="0"/>
              </a:rPr>
              <a:t>Šeit būtu jākomentē, ka tie ir iespējamies tehnoloģiskie risinājumi, jo turbīnu iepirkums nav veikts un pagaidām to negarantējam</a:t>
            </a:r>
            <a:endParaRPr lang="lv-LV" sz="1800" dirty="0"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117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err="1"/>
              <a:t>Šiet</a:t>
            </a:r>
            <a:r>
              <a:rPr lang="en-US" dirty="0"/>
              <a:t> </a:t>
            </a:r>
            <a:r>
              <a:rPr lang="en-US" dirty="0" err="1"/>
              <a:t>droši</a:t>
            </a:r>
            <a:r>
              <a:rPr lang="en-US" dirty="0"/>
              <a:t> </a:t>
            </a:r>
            <a:r>
              <a:rPr lang="en-US" dirty="0" err="1"/>
              <a:t>vien</a:t>
            </a:r>
            <a:r>
              <a:rPr lang="en-US" dirty="0"/>
              <a:t> </a:t>
            </a:r>
            <a:r>
              <a:rPr lang="en-US" dirty="0" err="1"/>
              <a:t>jāmin</a:t>
            </a:r>
            <a:r>
              <a:rPr lang="en-US" dirty="0"/>
              <a:t>, ka </a:t>
            </a:r>
            <a:r>
              <a:rPr lang="en-US" dirty="0" err="1"/>
              <a:t>plānota</a:t>
            </a:r>
            <a:r>
              <a:rPr lang="en-US" dirty="0"/>
              <a:t> max </a:t>
            </a:r>
            <a:r>
              <a:rPr lang="en-US" dirty="0" err="1"/>
              <a:t>jauda</a:t>
            </a:r>
            <a:r>
              <a:rPr lang="en-US" dirty="0"/>
              <a:t> 160 MW, kas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nedaudz</a:t>
            </a:r>
            <a:r>
              <a:rPr lang="en-US" dirty="0"/>
              <a:t> </a:t>
            </a:r>
            <a:r>
              <a:rPr lang="en-US" dirty="0" err="1"/>
              <a:t>lielāka</a:t>
            </a:r>
            <a:r>
              <a:rPr lang="en-US" dirty="0"/>
              <a:t> par </a:t>
            </a:r>
            <a:r>
              <a:rPr lang="en-US" dirty="0" err="1"/>
              <a:t>piemērā</a:t>
            </a:r>
            <a:r>
              <a:rPr lang="en-US" dirty="0"/>
              <a:t> </a:t>
            </a:r>
            <a:r>
              <a:rPr lang="lv-LV" dirty="0"/>
              <a:t>UK </a:t>
            </a:r>
            <a:r>
              <a:rPr lang="lv-LV" dirty="0" err="1"/>
              <a:t>Fallago</a:t>
            </a:r>
            <a:r>
              <a:rPr lang="lv-LV" dirty="0"/>
              <a:t> </a:t>
            </a:r>
            <a:r>
              <a:rPr lang="lv-LV" dirty="0" err="1"/>
              <a:t>Rig</a:t>
            </a:r>
            <a:r>
              <a:rPr lang="lv-LV" dirty="0"/>
              <a:t> piemērs: 9 pastāvīgas un 350 īslaicīgas darba vietas uz 144 MW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4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Mana bilde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71C44-5C11-4998-A3E0-C8D6999A97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304D32-CD18-790C-051F-D73229BE3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66" y="136525"/>
            <a:ext cx="2289317" cy="208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A81C5-5E65-B80A-0C87-50E9B2BE6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16" y="2608263"/>
            <a:ext cx="9144000" cy="2387600"/>
          </a:xfrm>
          <a:noFill/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F12B7-1F36-7007-7D5A-B38A99F9F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16" y="5397187"/>
            <a:ext cx="9144000" cy="909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HP Simplified" panose="020B0604020204020204" pitchFamily="34" charset="-7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lv-LV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5E56F21-CE32-3ECE-EC2A-031922D47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E0A19A1B-90F4-9027-A858-5325585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02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304D32-CD18-790C-051F-D73229BE3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66" y="136525"/>
            <a:ext cx="2289317" cy="208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A81C5-5E65-B80A-0C87-50E9B2BE6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16" y="2608263"/>
            <a:ext cx="9144000" cy="2387600"/>
          </a:xfrm>
          <a:noFill/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F12B7-1F36-7007-7D5A-B38A99F9F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16" y="5397187"/>
            <a:ext cx="9144000" cy="909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HP Simplified" panose="020B0604020204020204" pitchFamily="34" charset="-7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lv-LV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5E56F21-CE32-3ECE-EC2A-031922D47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E0A19A1B-90F4-9027-A858-5325585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739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4467-C8CE-A217-B145-3719E620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C37C-84B0-3E79-DB8C-B47FAADA7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26A61-F893-EEDA-B556-5461E2993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3A56C84-29D9-BBF9-70E0-A2B73ECAA0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6C886AC-964D-8A6B-AF68-C3FD8E24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123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BFD2-6E06-965B-0CFA-EC7EF26F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BC71E-1826-86B5-DA22-886AE1F99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P Simplified" panose="020B0604020204020204" pitchFamily="34" charset="-7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F9D453B-62D7-C401-33B3-1F277BB9D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89D45-AA15-8F7B-1EC5-4C5C61EF6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3E82EAC-BF17-3453-CC0F-AF1BD945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63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4EC7-AF9E-3F81-2CE1-D13DF5CD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B3553-2386-00DE-15BC-D8AD209C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P Simplified" panose="020B0604020204020204" pitchFamily="34" charset="-7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C11AC-67E0-3956-3A06-E14A3B7A1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F4033-6652-F3C8-4884-552B99458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P Simplified" panose="020B0604020204020204" pitchFamily="34" charset="-7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D4EFB-AC84-5F3D-1720-BF27C67E4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93D3EA-818A-725E-ED96-A53DD17F3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3D6E0B-194F-B2BD-081B-D57EAEA3FD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FD8C750-438C-1CD8-2013-5B9EF89D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0073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14A2829-383D-4705-B143-DFA9C5ECE9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1028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14A2829-383D-4705-B143-DFA9C5ECE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DDA8624-5915-77B3-BC65-19947EB7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>
            <a:lvl1pPr>
              <a:defRPr sz="3200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294241-2529-405E-D226-AEFD827BFF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9F644-1866-BAA9-4C42-3D39C2CC9C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7818EF1-F336-AAC4-B8A1-77A0505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1546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B675F6A-7554-3730-6F2B-6C692F0BA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78E79-ED4D-4D2B-92FC-287324EEF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ABA8C-0983-D0B4-CCC8-E12BBAC9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763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6E26-1BB7-E25C-C321-1E656370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77C6-6D3D-46B3-F0FB-2EDFFC7B5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HP Simplified" panose="020B0604020204020204" pitchFamily="34" charset="-70"/>
              </a:defRPr>
            </a:lvl1pPr>
            <a:lvl2pPr>
              <a:defRPr sz="2800">
                <a:latin typeface="HP Simplified" panose="020B0604020204020204" pitchFamily="34" charset="-70"/>
              </a:defRPr>
            </a:lvl2pPr>
            <a:lvl3pPr>
              <a:defRPr sz="2400">
                <a:latin typeface="HP Simplified" panose="020B0604020204020204" pitchFamily="34" charset="-70"/>
              </a:defRPr>
            </a:lvl3pPr>
            <a:lvl4pPr>
              <a:defRPr sz="2000">
                <a:latin typeface="HP Simplified" panose="020B0604020204020204" pitchFamily="34" charset="-70"/>
              </a:defRPr>
            </a:lvl4pPr>
            <a:lvl5pPr>
              <a:defRPr sz="2000">
                <a:latin typeface="HP Simplified" panose="020B0604020204020204" pitchFamily="34" charset="-7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FAC29-AB99-784E-BCAB-E23DFC797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F41673-C44C-100D-6D64-3BC88FB8A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1CBBA-F7E1-92F5-58AF-0B7BD8FFB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76856AF-C2E0-5B74-DBCA-A7B17896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7429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9EAE-09DB-7012-F0AE-51323478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D19C7-F45A-B4CF-925F-CC2C62EFE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HP Simplified" panose="020B0604020204020204" pitchFamily="34" charset="-7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01D42-1928-DF92-17A4-408AE904E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HP Simplified" panose="020B0604020204020204" pitchFamily="34" charset="-7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67B10-165C-592B-3DEC-51B269A8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6D9872-8D13-5CC7-004C-BA7B6191F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390FC-F382-AD46-0D45-53E010D56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92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userDrawn="1">
  <p:cSld name="1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66B13-74E2-4A5D-961B-B8F5E50C82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728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2" y="2103120"/>
            <a:ext cx="11306175" cy="4073842"/>
          </a:xfrm>
        </p:spPr>
        <p:txBody>
          <a:bodyPr/>
          <a:lstStyle>
            <a:lvl1pPr marL="730250" indent="-7302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10623550" algn="r"/>
              </a:tabLst>
              <a:defRPr sz="2800" b="0">
                <a:solidFill>
                  <a:schemeClr val="tx1"/>
                </a:solidFill>
              </a:defRPr>
            </a:lvl1pPr>
            <a:lvl2pPr marL="730250" indent="0">
              <a:buClr>
                <a:schemeClr val="accent4"/>
              </a:buClr>
              <a:buFont typeface="+mj-lt"/>
              <a:buNone/>
              <a:tabLst>
                <a:tab pos="10623550" algn="r"/>
              </a:tabLst>
              <a:defRPr sz="1600"/>
            </a:lvl2pPr>
            <a:lvl3pPr marL="914400" indent="-182563">
              <a:lnSpc>
                <a:spcPct val="100000"/>
              </a:lnSpc>
              <a:tabLst>
                <a:tab pos="10623550" algn="r"/>
              </a:tabLst>
              <a:defRPr/>
            </a:lvl3pPr>
            <a:lvl4pPr marL="1096963" indent="-182563">
              <a:lnSpc>
                <a:spcPct val="100000"/>
              </a:lnSpc>
              <a:tabLst>
                <a:tab pos="10623550" algn="r"/>
              </a:tabLst>
              <a:defRPr/>
            </a:lvl4pPr>
            <a:lvl5pPr marL="1279525" indent="-182563">
              <a:lnSpc>
                <a:spcPct val="100000"/>
              </a:lnSpc>
              <a:tabLst>
                <a:tab pos="10623550" algn="r"/>
              </a:tabLst>
              <a:defRPr/>
            </a:lvl5pPr>
            <a:lvl6pPr marL="1462088" indent="-182563">
              <a:lnSpc>
                <a:spcPct val="100000"/>
              </a:lnSpc>
              <a:tabLst>
                <a:tab pos="10623550" algn="r"/>
              </a:tabLst>
              <a:defRPr/>
            </a:lvl6pPr>
            <a:lvl7pPr marL="1644650" indent="-182563">
              <a:lnSpc>
                <a:spcPct val="100000"/>
              </a:lnSpc>
              <a:tabLst>
                <a:tab pos="10623550" algn="r"/>
              </a:tabLst>
              <a:defRPr/>
            </a:lvl7pPr>
            <a:lvl8pPr marL="1828800" indent="-182563">
              <a:lnSpc>
                <a:spcPct val="100000"/>
              </a:lnSpc>
              <a:tabLst>
                <a:tab pos="10623550" algn="r"/>
              </a:tabLst>
              <a:defRPr/>
            </a:lvl8pPr>
            <a:lvl9pPr marL="2011363" indent="-182563">
              <a:lnSpc>
                <a:spcPct val="100000"/>
              </a:lnSpc>
              <a:tabLst>
                <a:tab pos="10623550" algn="r"/>
              </a:tabLst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EE83-3836-4A2A-B683-12203A5B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4296" y="6355080"/>
            <a:ext cx="1764792" cy="137160"/>
          </a:xfrm>
        </p:spPr>
        <p:txBody>
          <a:bodyPr vert="horz" lIns="0" tIns="0" rIns="0" bIns="0" rtlCol="0" anchor="b" anchorCtr="0"/>
          <a:lstStyle>
            <a:lvl1pPr algn="r">
              <a:defRPr lang="en-GB" smtClean="0"/>
            </a:lvl1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7E368-7ADC-4528-8034-6124AA87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2" y="6355080"/>
            <a:ext cx="5473701" cy="137160"/>
          </a:xfrm>
        </p:spPr>
        <p:txBody>
          <a:bodyPr vert="horz" lIns="0" tIns="0" rIns="0" bIns="0" rtlCol="0" anchor="b" anchorCtr="0"/>
          <a:lstStyle>
            <a:lvl1pPr algn="l">
              <a:defRPr lang="en-GB"/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391EE-A9EA-406A-87D3-A3DEBAD6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296" y="6492240"/>
            <a:ext cx="1764792" cy="137160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GB" smtClean="0"/>
            </a:lvl1pPr>
          </a:lstStyle>
          <a:p>
            <a:fld id="{93B4FBAE-24F5-4454-BBBB-48AE4CAD7B1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4471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4467-C8CE-A217-B145-3719E620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C37C-84B0-3E79-DB8C-B47FAADA7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26A61-F893-EEDA-B556-5461E2993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3A56C84-29D9-BBF9-70E0-A2B73ECAA0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6C886AC-964D-8A6B-AF68-C3FD8E24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619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BFD2-6E06-965B-0CFA-EC7EF26F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BC71E-1826-86B5-DA22-886AE1F99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P Simplified" panose="020B0604020204020204" pitchFamily="34" charset="-7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F9D453B-62D7-C401-33B3-1F277BB9D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89D45-AA15-8F7B-1EC5-4C5C61EF6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3E82EAC-BF17-3453-CC0F-AF1BD945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171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4EC7-AF9E-3F81-2CE1-D13DF5CD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B3553-2386-00DE-15BC-D8AD209C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P Simplified" panose="020B0604020204020204" pitchFamily="34" charset="-7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C11AC-67E0-3956-3A06-E14A3B7A1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F4033-6652-F3C8-4884-552B99458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P Simplified" panose="020B0604020204020204" pitchFamily="34" charset="-7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D4EFB-AC84-5F3D-1720-BF27C67E4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HP Simplified" panose="020B0604020204020204" pitchFamily="34" charset="-70"/>
              </a:defRPr>
            </a:lvl1pPr>
            <a:lvl2pPr>
              <a:defRPr>
                <a:latin typeface="HP Simplified" panose="020B0604020204020204" pitchFamily="34" charset="-70"/>
              </a:defRPr>
            </a:lvl2pPr>
            <a:lvl3pPr>
              <a:defRPr>
                <a:latin typeface="HP Simplified" panose="020B0604020204020204" pitchFamily="34" charset="-70"/>
              </a:defRPr>
            </a:lvl3pPr>
            <a:lvl4pPr>
              <a:defRPr>
                <a:latin typeface="HP Simplified" panose="020B0604020204020204" pitchFamily="34" charset="-70"/>
              </a:defRPr>
            </a:lvl4pPr>
            <a:lvl5pPr>
              <a:defRPr>
                <a:latin typeface="HP Simplified" panose="020B0604020204020204" pitchFamily="34" charset="-7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93D3EA-818A-725E-ED96-A53DD17F3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3D6E0B-194F-B2BD-081B-D57EAEA3FD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FD8C750-438C-1CD8-2013-5B9EF89D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009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14A2829-383D-4705-B143-DFA9C5ECE9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1028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14A2829-383D-4705-B143-DFA9C5ECE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DDA8624-5915-77B3-BC65-19947EB7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>
            <a:lvl1pPr>
              <a:defRPr sz="3200">
                <a:solidFill>
                  <a:srgbClr val="054F95"/>
                </a:solidFill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294241-2529-405E-D226-AEFD827BFF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9F644-1866-BAA9-4C42-3D39C2CC9C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7818EF1-F336-AAC4-B8A1-77A0505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2901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B675F6A-7554-3730-6F2B-6C692F0BA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78E79-ED4D-4D2B-92FC-287324EEF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ABA8C-0983-D0B4-CCC8-E12BBAC9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10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6E26-1BB7-E25C-C321-1E656370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77C6-6D3D-46B3-F0FB-2EDFFC7B5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HP Simplified" panose="020B0604020204020204" pitchFamily="34" charset="-70"/>
              </a:defRPr>
            </a:lvl1pPr>
            <a:lvl2pPr>
              <a:defRPr sz="2800">
                <a:latin typeface="HP Simplified" panose="020B0604020204020204" pitchFamily="34" charset="-70"/>
              </a:defRPr>
            </a:lvl2pPr>
            <a:lvl3pPr>
              <a:defRPr sz="2400">
                <a:latin typeface="HP Simplified" panose="020B0604020204020204" pitchFamily="34" charset="-70"/>
              </a:defRPr>
            </a:lvl3pPr>
            <a:lvl4pPr>
              <a:defRPr sz="2000">
                <a:latin typeface="HP Simplified" panose="020B0604020204020204" pitchFamily="34" charset="-70"/>
              </a:defRPr>
            </a:lvl4pPr>
            <a:lvl5pPr>
              <a:defRPr sz="2000">
                <a:latin typeface="HP Simplified" panose="020B0604020204020204" pitchFamily="34" charset="-7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FAC29-AB99-784E-BCAB-E23DFC797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F41673-C44C-100D-6D64-3BC88FB8A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1CBBA-F7E1-92F5-58AF-0B7BD8FFB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76856AF-C2E0-5B74-DBCA-A7B17896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70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9EAE-09DB-7012-F0AE-51323478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HP Simplified" panose="020B0604020204020204" pitchFamily="34" charset="-7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D19C7-F45A-B4CF-925F-CC2C62EFE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HP Simplified" panose="020B0604020204020204" pitchFamily="34" charset="-7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01D42-1928-DF92-17A4-408AE904E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HP Simplified" panose="020B0604020204020204" pitchFamily="34" charset="-7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67B10-165C-592B-3DEC-51B269A8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6D9872-8D13-5CC7-004C-BA7B6191F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" y="6460174"/>
            <a:ext cx="9991725" cy="28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390FC-F382-AD46-0D45-53E010D56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00" y="203200"/>
            <a:ext cx="1321608" cy="12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ulaRasa11">
  <p:cSld name="TabulaRasa11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61"/>
          <p:cNvSpPr txBox="1">
            <a:spLocks noGrp="1"/>
          </p:cNvSpPr>
          <p:nvPr>
            <p:ph type="sldNum" idx="12"/>
          </p:nvPr>
        </p:nvSpPr>
        <p:spPr>
          <a:xfrm>
            <a:off x="11327130" y="6400800"/>
            <a:ext cx="421958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7" name="Google Shape;967;p161"/>
          <p:cNvSpPr>
            <a:spLocks noGrp="1"/>
          </p:cNvSpPr>
          <p:nvPr>
            <p:ph type="pic" idx="2"/>
          </p:nvPr>
        </p:nvSpPr>
        <p:spPr>
          <a:xfrm>
            <a:off x="0" y="-1"/>
            <a:ext cx="62404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39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1A7F950-E9A5-4E8A-8732-2AB7FA22A0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175393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592" imgH="591" progId="TCLayout.ActiveDocument.1">
                  <p:embed/>
                </p:oleObj>
              </mc:Choice>
              <mc:Fallback>
                <p:oleObj name="think-cell Slide" r:id="rId12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1A7F950-E9A5-4E8A-8732-2AB7FA22A0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DB767-8BBF-8CB5-3539-58123E8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CAF13-13D9-2AB8-19DB-7B2B7E3B0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78E5-1062-7960-2111-E95538BE3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A6F3-AF25-CAB6-D4FC-2BAC393DC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AFCB53-557F-B896-5A4E-0364CC10D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658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4F95"/>
          </a:solidFill>
          <a:latin typeface="HP Simplified" panose="020B0604020204020204" pitchFamily="34" charset="-7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1A7F950-E9A5-4E8A-8732-2AB7FA22A0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75393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1A7F950-E9A5-4E8A-8732-2AB7FA22A0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DB767-8BBF-8CB5-3539-58123E8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CAF13-13D9-2AB8-19DB-7B2B7E3B0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78E5-1062-7960-2111-E95538BE3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A6F3-AF25-CAB6-D4FC-2BAC393DC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AFCB53-557F-B896-5A4E-0364CC10D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27761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P Simplified" panose="020B0604020204020204" pitchFamily="34" charset="-70"/>
              </a:defRPr>
            </a:lvl1pPr>
          </a:lstStyle>
          <a:p>
            <a:fld id="{101D938D-0AD8-4126-A287-229A1AF554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35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4F95"/>
          </a:solidFill>
          <a:latin typeface="HP Simplified" panose="020B0604020204020204" pitchFamily="34" charset="-7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P Simplified" panose="020B0604020204020204" pitchFamily="34" charset="-7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4.xml"/><Relationship Id="rId7" Type="http://schemas.openxmlformats.org/officeDocument/2006/relationships/hyperlink" Target="https://etipwind.eu/files/reports/Flagship/fit-for-55/findings/ETIP-2-2050electricitymix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hyperlink" Target="https://www.ast.lv/lv/electricity-market-review?year=2022&amp;month=13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pvb.gov.lv/lv/ietekmes-uz-vidi-novertejumu-projekti/veja-parka-bauska-kekava-ogre-un-ta-saistitas-infrastrukturas-projekta-istenosana-kekavas-novada-baldones-pagasta-un-bauskas-novada-vecumnieku-pagasta-sia-latvijas-veja-park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877_D8D797DE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graham.umich.edu/media/pubs/Wind-Turbine-Economic-Impact-Local-Employment-46932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limbazi@vejaparki.l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hyperlink" Target="vejaparki.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79FD5-C378-421F-A5C5-030E015AE1FA}"/>
              </a:ext>
            </a:extLst>
          </p:cNvPr>
          <p:cNvSpPr txBox="1">
            <a:spLocks/>
          </p:cNvSpPr>
          <p:nvPr/>
        </p:nvSpPr>
        <p:spPr>
          <a:xfrm>
            <a:off x="6604409" y="2242458"/>
            <a:ext cx="5348220" cy="38015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54F95"/>
                </a:solidFill>
                <a:latin typeface="HP Simplified" panose="020B0604020204020204" pitchFamily="34" charset="-70"/>
                <a:ea typeface="+mj-ea"/>
                <a:cs typeface="+mj-cs"/>
              </a:defRPr>
            </a:lvl1pPr>
          </a:lstStyle>
          <a:p>
            <a:r>
              <a:rPr lang="lv-LV" sz="3600" b="1" dirty="0"/>
              <a:t>SIA "Latvijas vēja parki" </a:t>
            </a:r>
          </a:p>
          <a:p>
            <a:endParaRPr lang="lv-LV" sz="3600" b="1" dirty="0">
              <a:highlight>
                <a:srgbClr val="FFFF00"/>
              </a:highlight>
            </a:endParaRPr>
          </a:p>
          <a:p>
            <a:r>
              <a:rPr lang="lv-LV" sz="2800" i="1" dirty="0"/>
              <a:t>Sākotnējā sabiedriskā apspriešana </a:t>
            </a:r>
          </a:p>
          <a:p>
            <a:r>
              <a:rPr lang="lv-LV" sz="2800" i="1" dirty="0"/>
              <a:t>Vēja parka “</a:t>
            </a:r>
            <a:r>
              <a:rPr lang="en-US" sz="2800" i="1" dirty="0"/>
              <a:t>Bauska – </a:t>
            </a:r>
            <a:r>
              <a:rPr lang="lv-LV" sz="2800" i="1" dirty="0"/>
              <a:t>Ķekava</a:t>
            </a:r>
            <a:r>
              <a:rPr lang="en-US" sz="2800" i="1" dirty="0"/>
              <a:t> – Ogre</a:t>
            </a:r>
            <a:r>
              <a:rPr lang="lv-LV" sz="2800" i="1" dirty="0"/>
              <a:t>” un tā saistītās infrastruktūras projekta īstenošanai Ķekavas</a:t>
            </a:r>
            <a:r>
              <a:rPr lang="en-US" sz="2800" i="1" dirty="0"/>
              <a:t> </a:t>
            </a:r>
            <a:r>
              <a:rPr lang="lv-LV" sz="2800" i="1" dirty="0"/>
              <a:t>novada</a:t>
            </a:r>
            <a:r>
              <a:rPr lang="en-US" sz="2800" i="1" dirty="0"/>
              <a:t> </a:t>
            </a:r>
            <a:r>
              <a:rPr lang="lv-LV" sz="2800" i="1" dirty="0"/>
              <a:t>Baldones</a:t>
            </a:r>
            <a:r>
              <a:rPr lang="en-US" sz="2800" i="1" dirty="0"/>
              <a:t> </a:t>
            </a:r>
            <a:r>
              <a:rPr lang="lv-LV" sz="2800" i="1" dirty="0"/>
              <a:t>pagastā</a:t>
            </a:r>
            <a:r>
              <a:rPr lang="en-US" sz="2800" i="1" dirty="0"/>
              <a:t> un </a:t>
            </a:r>
            <a:r>
              <a:rPr lang="lv-LV" sz="2800" i="1" dirty="0"/>
              <a:t>Bauskas</a:t>
            </a:r>
            <a:r>
              <a:rPr lang="en-US" sz="2800" i="1" dirty="0"/>
              <a:t> </a:t>
            </a:r>
            <a:r>
              <a:rPr lang="lv-LV" sz="2800" i="1" dirty="0"/>
              <a:t>novada</a:t>
            </a:r>
            <a:r>
              <a:rPr lang="en-US" sz="2800" i="1" dirty="0"/>
              <a:t> </a:t>
            </a:r>
            <a:r>
              <a:rPr lang="lv-LV" sz="2800" i="1" dirty="0"/>
              <a:t>Vecumnieku</a:t>
            </a:r>
            <a:r>
              <a:rPr lang="en-US" sz="2800" i="1" dirty="0"/>
              <a:t> </a:t>
            </a:r>
            <a:r>
              <a:rPr lang="lv-LV" sz="2800" i="1" dirty="0"/>
              <a:t>pagastā</a:t>
            </a:r>
          </a:p>
          <a:p>
            <a:endParaRPr lang="lv-LV" sz="2800" i="1" dirty="0"/>
          </a:p>
          <a:p>
            <a:r>
              <a:rPr lang="en-US" sz="2800" i="1" dirty="0"/>
              <a:t>11</a:t>
            </a:r>
            <a:r>
              <a:rPr lang="lv-LV" sz="2800" i="1" dirty="0"/>
              <a:t>.</a:t>
            </a:r>
            <a:r>
              <a:rPr lang="en-US" sz="2800" i="1" dirty="0"/>
              <a:t>03</a:t>
            </a:r>
            <a:r>
              <a:rPr lang="lv-LV" sz="2800" i="1" dirty="0"/>
              <a:t>.202</a:t>
            </a:r>
            <a:r>
              <a:rPr lang="en-US" sz="2800" i="1" dirty="0"/>
              <a:t>4</a:t>
            </a:r>
            <a:r>
              <a:rPr lang="lv-LV" sz="2800" i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55338-48BA-4E4F-B986-268DCDD0F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039" y="204186"/>
            <a:ext cx="2215786" cy="1829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C4F9F-4286-4FDA-81D7-B5D886A53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409" y="6043961"/>
            <a:ext cx="5218960" cy="285750"/>
          </a:xfrm>
          <a:prstGeom prst="rect">
            <a:avLst/>
          </a:prstGeom>
        </p:spPr>
      </p:pic>
      <p:pic>
        <p:nvPicPr>
          <p:cNvPr id="2" name="Picture 1" descr="A picture containing tree, sky, outdoor, outdoor object&#10;&#10;Description automatically generated">
            <a:extLst>
              <a:ext uri="{FF2B5EF4-FFF2-40B4-BE49-F238E27FC236}">
                <a16:creationId xmlns:a16="http://schemas.microsoft.com/office/drawing/2014/main" id="{2BC4B209-A700-1535-5395-AC5EF57F7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5937" b="-1"/>
          <a:stretch/>
        </p:blipFill>
        <p:spPr>
          <a:xfrm>
            <a:off x="1" y="10"/>
            <a:ext cx="6194611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480DFB-EE1F-D805-7719-7043B26C70E0}"/>
              </a:ext>
            </a:extLst>
          </p:cNvPr>
          <p:cNvSpPr/>
          <p:nvPr/>
        </p:nvSpPr>
        <p:spPr>
          <a:xfrm>
            <a:off x="8345" y="0"/>
            <a:ext cx="6257986" cy="6858000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76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8FFCD95-50E5-4924-802B-9026CA2EB6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8FFCD95-50E5-4924-802B-9026CA2EB6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87B13F6-A944-42BB-94F0-39A02EF4C05D}"/>
              </a:ext>
            </a:extLst>
          </p:cNvPr>
          <p:cNvSpPr/>
          <p:nvPr/>
        </p:nvSpPr>
        <p:spPr>
          <a:xfrm>
            <a:off x="886029" y="1808165"/>
            <a:ext cx="5259389" cy="43926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 panose="020B0604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4CE90-4D2A-4972-8CCC-3E37F37E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778449" cy="1325563"/>
          </a:xfrm>
        </p:spPr>
        <p:txBody>
          <a:bodyPr vert="horz">
            <a:normAutofit/>
          </a:bodyPr>
          <a:lstStyle/>
          <a:p>
            <a:r>
              <a:rPr lang="lv-LV" sz="3200" b="1" dirty="0"/>
              <a:t>Vispārīga informācija par SIA «Latvijas vēja parki»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2DDFA-5181-438A-83BF-C20F1CF9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D938D-0AD8-4126-A287-229A1AF5540F}" type="slidenum">
              <a:rPr kumimoji="0" lang="lv-LV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 panose="020B0604020204020204" pitchFamily="34" charset="-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 panose="020B0604020204020204" pitchFamily="34" charset="-7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E5639E-A88F-409D-B3EF-30B4778703B8}"/>
              </a:ext>
            </a:extLst>
          </p:cNvPr>
          <p:cNvGrpSpPr/>
          <p:nvPr/>
        </p:nvGrpSpPr>
        <p:grpSpPr>
          <a:xfrm>
            <a:off x="1349578" y="2190845"/>
            <a:ext cx="4332291" cy="3627250"/>
            <a:chOff x="6434751" y="2136130"/>
            <a:chExt cx="4332291" cy="3627250"/>
          </a:xfrm>
        </p:grpSpPr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71B41F27-583F-4740-A1A1-B3E644A85215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 rot="5400000">
              <a:off x="8932626" y="4436714"/>
              <a:ext cx="454938" cy="1118395"/>
            </a:xfrm>
            <a:prstGeom prst="bentConnector3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B4574460-1E73-4F5F-B2A2-8A2D715E7D47}"/>
                </a:ext>
              </a:extLst>
            </p:cNvPr>
            <p:cNvCxnSpPr>
              <a:stCxn id="12" idx="2"/>
              <a:endCxn id="11" idx="0"/>
            </p:cNvCxnSpPr>
            <p:nvPr/>
          </p:nvCxnSpPr>
          <p:spPr>
            <a:xfrm rot="16200000" flipH="1">
              <a:off x="7814230" y="4436713"/>
              <a:ext cx="454938" cy="1118396"/>
            </a:xfrm>
            <a:prstGeom prst="bentConnector3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9465AE-14C8-4818-AB95-53A62B9209E4}"/>
                </a:ext>
              </a:extLst>
            </p:cNvPr>
            <p:cNvCxnSpPr>
              <a:cxnSpLocks/>
              <a:stCxn id="12" idx="0"/>
              <a:endCxn id="8" idx="2"/>
            </p:cNvCxnSpPr>
            <p:nvPr/>
          </p:nvCxnSpPr>
          <p:spPr>
            <a:xfrm flipV="1">
              <a:off x="7482501" y="3773502"/>
              <a:ext cx="1" cy="45494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5C7769E-169B-4E2B-B4B1-69C0D97E0B33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flipV="1">
              <a:off x="9719292" y="3773502"/>
              <a:ext cx="0" cy="45494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361180-92A6-4684-82A6-5333D76F92F7}"/>
                </a:ext>
              </a:extLst>
            </p:cNvPr>
            <p:cNvSpPr txBox="1"/>
            <p:nvPr/>
          </p:nvSpPr>
          <p:spPr>
            <a:xfrm>
              <a:off x="7757141" y="4836450"/>
              <a:ext cx="428570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1200" cap="none" spc="0" normalizeH="0" baseline="0" noProof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80%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8C503B-C04D-4263-A3D5-144A94F2522D}"/>
                </a:ext>
              </a:extLst>
            </p:cNvPr>
            <p:cNvSpPr txBox="1"/>
            <p:nvPr/>
          </p:nvSpPr>
          <p:spPr>
            <a:xfrm>
              <a:off x="8951736" y="4836450"/>
              <a:ext cx="428570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1200" cap="none" spc="0" normalizeH="0" baseline="0" noProof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20%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3F0D99-1E0F-4C7A-935F-99ECDB20D1E6}"/>
                </a:ext>
              </a:extLst>
            </p:cNvPr>
            <p:cNvSpPr txBox="1"/>
            <p:nvPr/>
          </p:nvSpPr>
          <p:spPr>
            <a:xfrm>
              <a:off x="7216120" y="3841510"/>
              <a:ext cx="532764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1200" cap="none" spc="0" normalizeH="0" baseline="0" noProof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100%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BA271C-8A75-437F-BC10-415144D85B16}"/>
                </a:ext>
              </a:extLst>
            </p:cNvPr>
            <p:cNvSpPr txBox="1"/>
            <p:nvPr/>
          </p:nvSpPr>
          <p:spPr>
            <a:xfrm>
              <a:off x="9452909" y="3841510"/>
              <a:ext cx="532764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1200" cap="none" spc="0" normalizeH="0" baseline="0" noProof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100%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8A9F42-561F-4F08-A19C-4B5AF17C141F}"/>
                </a:ext>
              </a:extLst>
            </p:cNvPr>
            <p:cNvSpPr/>
            <p:nvPr/>
          </p:nvSpPr>
          <p:spPr>
            <a:xfrm>
              <a:off x="8671542" y="4228442"/>
              <a:ext cx="20955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AS ‘’Latvijas valsts meži’’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2C221F-B7C6-4620-8B45-ACA22E04282D}"/>
                </a:ext>
              </a:extLst>
            </p:cNvPr>
            <p:cNvSpPr/>
            <p:nvPr/>
          </p:nvSpPr>
          <p:spPr>
            <a:xfrm>
              <a:off x="7406303" y="5223380"/>
              <a:ext cx="2389188" cy="54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86CFFC-3F25-4D3B-AF6B-792B245C377B}"/>
                </a:ext>
              </a:extLst>
            </p:cNvPr>
            <p:cNvSpPr/>
            <p:nvPr/>
          </p:nvSpPr>
          <p:spPr>
            <a:xfrm>
              <a:off x="6434751" y="4228442"/>
              <a:ext cx="2095500" cy="54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AS ‘‘Latvenergo’’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7531BF-A4CE-412D-BB8D-0E0E56DD0D23}"/>
                </a:ext>
              </a:extLst>
            </p:cNvPr>
            <p:cNvSpPr/>
            <p:nvPr/>
          </p:nvSpPr>
          <p:spPr>
            <a:xfrm>
              <a:off x="8671542" y="3233502"/>
              <a:ext cx="2095499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Zemkopības ministrija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740CD9-DEB2-41BC-8FFF-0580C9E781AA}"/>
                </a:ext>
              </a:extLst>
            </p:cNvPr>
            <p:cNvSpPr/>
            <p:nvPr/>
          </p:nvSpPr>
          <p:spPr>
            <a:xfrm>
              <a:off x="7553147" y="2136130"/>
              <a:ext cx="2095498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Latvijas Republika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04B45871-CC14-4BF0-962A-A9BF20DB04AF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 rot="10800000" flipV="1">
              <a:off x="7482502" y="2954864"/>
              <a:ext cx="1118394" cy="278638"/>
            </a:xfrm>
            <a:prstGeom prst="bentConnector2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3CA290-BB46-4DD8-B7B1-6D941E4D7955}"/>
                </a:ext>
              </a:extLst>
            </p:cNvPr>
            <p:cNvSpPr/>
            <p:nvPr/>
          </p:nvSpPr>
          <p:spPr>
            <a:xfrm>
              <a:off x="6434753" y="3233502"/>
              <a:ext cx="2095498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Simplified" panose="020B0604020204020204"/>
                  <a:ea typeface="+mn-ea"/>
                  <a:cs typeface="+mn-cs"/>
                </a:rPr>
                <a:t>Ekonomikas ministrija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8FEFD5F3-17DC-4ED3-BAB8-D8E357614291}"/>
                </a:ext>
              </a:extLst>
            </p:cNvPr>
            <p:cNvCxnSpPr>
              <a:cxnSpLocks/>
            </p:cNvCxnSpPr>
            <p:nvPr/>
          </p:nvCxnSpPr>
          <p:spPr>
            <a:xfrm>
              <a:off x="8587166" y="2954864"/>
              <a:ext cx="1132124" cy="278156"/>
            </a:xfrm>
            <a:prstGeom prst="bentConnector3">
              <a:avLst>
                <a:gd name="adj1" fmla="val 996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55BA4E3F-6A09-49C3-874A-EB3247A430A2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 rot="16200000" flipV="1">
              <a:off x="8464823" y="2812203"/>
              <a:ext cx="272148" cy="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6EAD4B-BF7F-40B1-BBC6-AC9B4358CBA7}"/>
              </a:ext>
            </a:extLst>
          </p:cNvPr>
          <p:cNvSpPr txBox="1"/>
          <p:nvPr/>
        </p:nvSpPr>
        <p:spPr>
          <a:xfrm>
            <a:off x="872299" y="1427669"/>
            <a:ext cx="470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/>
              <a:t>Īpašuma struktūra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FDA312-A8E5-42CC-B58C-990228FF74EE}"/>
              </a:ext>
            </a:extLst>
          </p:cNvPr>
          <p:cNvSpPr txBox="1"/>
          <p:nvPr/>
        </p:nvSpPr>
        <p:spPr>
          <a:xfrm>
            <a:off x="2290391" y="5381554"/>
            <a:ext cx="2450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 panose="020B0604020204020204"/>
                <a:ea typeface="+mn-ea"/>
                <a:cs typeface="+mn-cs"/>
              </a:rPr>
              <a:t>SIA ‘’Latvijas vēja parki’’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569998-5D53-D292-F06D-FB3E6DCECD09}"/>
              </a:ext>
            </a:extLst>
          </p:cNvPr>
          <p:cNvSpPr/>
          <p:nvPr/>
        </p:nvSpPr>
        <p:spPr>
          <a:xfrm>
            <a:off x="8168077" y="2781907"/>
            <a:ext cx="2752530" cy="6290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>
                <a:latin typeface="HP Simplified" panose="020B0604020204020204"/>
              </a:rPr>
              <a:t>Zaļāka nākotne</a:t>
            </a:r>
            <a:endParaRPr lang="en-GB" sz="2000" b="1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3D3F593-86D5-700B-70A1-8227560EA1C4}"/>
              </a:ext>
            </a:extLst>
          </p:cNvPr>
          <p:cNvSpPr/>
          <p:nvPr/>
        </p:nvSpPr>
        <p:spPr>
          <a:xfrm>
            <a:off x="8984505" y="3401626"/>
            <a:ext cx="1119674" cy="335902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137">
            <a:extLst>
              <a:ext uri="{FF2B5EF4-FFF2-40B4-BE49-F238E27FC236}">
                <a16:creationId xmlns:a16="http://schemas.microsoft.com/office/drawing/2014/main" id="{AF14ED66-DA38-1CBF-BCD7-0238CA90BA59}"/>
              </a:ext>
            </a:extLst>
          </p:cNvPr>
          <p:cNvSpPr>
            <a:spLocks noEditPoints="1"/>
          </p:cNvSpPr>
          <p:nvPr/>
        </p:nvSpPr>
        <p:spPr bwMode="auto">
          <a:xfrm>
            <a:off x="7448674" y="2848750"/>
            <a:ext cx="391960" cy="470338"/>
          </a:xfrm>
          <a:custGeom>
            <a:avLst/>
            <a:gdLst>
              <a:gd name="T0" fmla="*/ 233 w 442"/>
              <a:gd name="T1" fmla="*/ 412 h 467"/>
              <a:gd name="T2" fmla="*/ 265 w 442"/>
              <a:gd name="T3" fmla="*/ 416 h 467"/>
              <a:gd name="T4" fmla="*/ 349 w 442"/>
              <a:gd name="T5" fmla="*/ 394 h 467"/>
              <a:gd name="T6" fmla="*/ 399 w 442"/>
              <a:gd name="T7" fmla="*/ 356 h 467"/>
              <a:gd name="T8" fmla="*/ 432 w 442"/>
              <a:gd name="T9" fmla="*/ 294 h 467"/>
              <a:gd name="T10" fmla="*/ 426 w 442"/>
              <a:gd name="T11" fmla="*/ 268 h 467"/>
              <a:gd name="T12" fmla="*/ 362 w 442"/>
              <a:gd name="T13" fmla="*/ 250 h 467"/>
              <a:gd name="T14" fmla="*/ 285 w 442"/>
              <a:gd name="T15" fmla="*/ 273 h 467"/>
              <a:gd name="T16" fmla="*/ 236 w 442"/>
              <a:gd name="T17" fmla="*/ 310 h 467"/>
              <a:gd name="T18" fmla="*/ 236 w 442"/>
              <a:gd name="T19" fmla="*/ 246 h 467"/>
              <a:gd name="T20" fmla="*/ 269 w 442"/>
              <a:gd name="T21" fmla="*/ 189 h 467"/>
              <a:gd name="T22" fmla="*/ 278 w 442"/>
              <a:gd name="T23" fmla="*/ 131 h 467"/>
              <a:gd name="T24" fmla="*/ 260 w 442"/>
              <a:gd name="T25" fmla="*/ 52 h 467"/>
              <a:gd name="T26" fmla="*/ 215 w 442"/>
              <a:gd name="T27" fmla="*/ 3 h 467"/>
              <a:gd name="T28" fmla="*/ 189 w 442"/>
              <a:gd name="T29" fmla="*/ 12 h 467"/>
              <a:gd name="T30" fmla="*/ 150 w 442"/>
              <a:gd name="T31" fmla="*/ 70 h 467"/>
              <a:gd name="T32" fmla="*/ 141 w 442"/>
              <a:gd name="T33" fmla="*/ 131 h 467"/>
              <a:gd name="T34" fmla="*/ 156 w 442"/>
              <a:gd name="T35" fmla="*/ 205 h 467"/>
              <a:gd name="T36" fmla="*/ 195 w 442"/>
              <a:gd name="T37" fmla="*/ 254 h 467"/>
              <a:gd name="T38" fmla="*/ 175 w 442"/>
              <a:gd name="T39" fmla="*/ 256 h 467"/>
              <a:gd name="T40" fmla="*/ 131 w 442"/>
              <a:gd name="T41" fmla="*/ 220 h 467"/>
              <a:gd name="T42" fmla="*/ 57 w 442"/>
              <a:gd name="T43" fmla="*/ 195 h 467"/>
              <a:gd name="T44" fmla="*/ 3 w 442"/>
              <a:gd name="T45" fmla="*/ 206 h 467"/>
              <a:gd name="T46" fmla="*/ 2 w 442"/>
              <a:gd name="T47" fmla="*/ 246 h 467"/>
              <a:gd name="T48" fmla="*/ 35 w 442"/>
              <a:gd name="T49" fmla="*/ 313 h 467"/>
              <a:gd name="T50" fmla="*/ 79 w 442"/>
              <a:gd name="T51" fmla="*/ 349 h 467"/>
              <a:gd name="T52" fmla="*/ 128 w 442"/>
              <a:gd name="T53" fmla="*/ 372 h 467"/>
              <a:gd name="T54" fmla="*/ 166 w 442"/>
              <a:gd name="T55" fmla="*/ 378 h 467"/>
              <a:gd name="T56" fmla="*/ 10 w 442"/>
              <a:gd name="T57" fmla="*/ 438 h 467"/>
              <a:gd name="T58" fmla="*/ 224 w 442"/>
              <a:gd name="T59" fmla="*/ 438 h 467"/>
              <a:gd name="T60" fmla="*/ 327 w 442"/>
              <a:gd name="T61" fmla="*/ 286 h 467"/>
              <a:gd name="T62" fmla="*/ 381 w 442"/>
              <a:gd name="T63" fmla="*/ 281 h 467"/>
              <a:gd name="T64" fmla="*/ 401 w 442"/>
              <a:gd name="T65" fmla="*/ 298 h 467"/>
              <a:gd name="T66" fmla="*/ 372 w 442"/>
              <a:gd name="T67" fmla="*/ 340 h 467"/>
              <a:gd name="T68" fmla="*/ 335 w 442"/>
              <a:gd name="T69" fmla="*/ 368 h 467"/>
              <a:gd name="T70" fmla="*/ 278 w 442"/>
              <a:gd name="T71" fmla="*/ 385 h 467"/>
              <a:gd name="T72" fmla="*/ 230 w 442"/>
              <a:gd name="T73" fmla="*/ 380 h 467"/>
              <a:gd name="T74" fmla="*/ 243 w 442"/>
              <a:gd name="T75" fmla="*/ 346 h 467"/>
              <a:gd name="T76" fmla="*/ 285 w 442"/>
              <a:gd name="T77" fmla="*/ 307 h 467"/>
              <a:gd name="T78" fmla="*/ 83 w 442"/>
              <a:gd name="T79" fmla="*/ 318 h 467"/>
              <a:gd name="T80" fmla="*/ 44 w 442"/>
              <a:gd name="T81" fmla="*/ 273 h 467"/>
              <a:gd name="T82" fmla="*/ 29 w 442"/>
              <a:gd name="T83" fmla="*/ 227 h 467"/>
              <a:gd name="T84" fmla="*/ 64 w 442"/>
              <a:gd name="T85" fmla="*/ 225 h 467"/>
              <a:gd name="T86" fmla="*/ 118 w 442"/>
              <a:gd name="T87" fmla="*/ 246 h 467"/>
              <a:gd name="T88" fmla="*/ 154 w 442"/>
              <a:gd name="T89" fmla="*/ 276 h 467"/>
              <a:gd name="T90" fmla="*/ 182 w 442"/>
              <a:gd name="T91" fmla="*/ 323 h 467"/>
              <a:gd name="T92" fmla="*/ 175 w 442"/>
              <a:gd name="T93" fmla="*/ 349 h 467"/>
              <a:gd name="T94" fmla="*/ 124 w 442"/>
              <a:gd name="T95" fmla="*/ 340 h 467"/>
              <a:gd name="T96" fmla="*/ 83 w 442"/>
              <a:gd name="T97" fmla="*/ 318 h 467"/>
              <a:gd name="T98" fmla="*/ 173 w 442"/>
              <a:gd name="T99" fmla="*/ 100 h 467"/>
              <a:gd name="T100" fmla="*/ 194 w 442"/>
              <a:gd name="T101" fmla="*/ 49 h 467"/>
              <a:gd name="T102" fmla="*/ 217 w 442"/>
              <a:gd name="T103" fmla="*/ 41 h 467"/>
              <a:gd name="T104" fmla="*/ 241 w 442"/>
              <a:gd name="T105" fmla="*/ 86 h 467"/>
              <a:gd name="T106" fmla="*/ 249 w 442"/>
              <a:gd name="T107" fmla="*/ 131 h 467"/>
              <a:gd name="T108" fmla="*/ 237 w 442"/>
              <a:gd name="T109" fmla="*/ 190 h 467"/>
              <a:gd name="T110" fmla="*/ 210 w 442"/>
              <a:gd name="T111" fmla="*/ 230 h 467"/>
              <a:gd name="T112" fmla="*/ 186 w 442"/>
              <a:gd name="T113" fmla="*/ 202 h 467"/>
              <a:gd name="T114" fmla="*/ 170 w 442"/>
              <a:gd name="T115" fmla="*/ 14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42" h="467">
                <a:moveTo>
                  <a:pt x="224" y="438"/>
                </a:moveTo>
                <a:lnTo>
                  <a:pt x="224" y="409"/>
                </a:lnTo>
                <a:lnTo>
                  <a:pt x="224" y="409"/>
                </a:lnTo>
                <a:lnTo>
                  <a:pt x="233" y="412"/>
                </a:lnTo>
                <a:lnTo>
                  <a:pt x="243" y="414"/>
                </a:lnTo>
                <a:lnTo>
                  <a:pt x="255" y="416"/>
                </a:lnTo>
                <a:lnTo>
                  <a:pt x="265" y="416"/>
                </a:lnTo>
                <a:lnTo>
                  <a:pt x="265" y="416"/>
                </a:lnTo>
                <a:lnTo>
                  <a:pt x="285" y="414"/>
                </a:lnTo>
                <a:lnTo>
                  <a:pt x="307" y="410"/>
                </a:lnTo>
                <a:lnTo>
                  <a:pt x="327" y="403"/>
                </a:lnTo>
                <a:lnTo>
                  <a:pt x="349" y="394"/>
                </a:lnTo>
                <a:lnTo>
                  <a:pt x="349" y="394"/>
                </a:lnTo>
                <a:lnTo>
                  <a:pt x="368" y="382"/>
                </a:lnTo>
                <a:lnTo>
                  <a:pt x="384" y="369"/>
                </a:lnTo>
                <a:lnTo>
                  <a:pt x="399" y="356"/>
                </a:lnTo>
                <a:lnTo>
                  <a:pt x="410" y="342"/>
                </a:lnTo>
                <a:lnTo>
                  <a:pt x="420" y="326"/>
                </a:lnTo>
                <a:lnTo>
                  <a:pt x="428" y="310"/>
                </a:lnTo>
                <a:lnTo>
                  <a:pt x="432" y="294"/>
                </a:lnTo>
                <a:lnTo>
                  <a:pt x="433" y="279"/>
                </a:lnTo>
                <a:lnTo>
                  <a:pt x="433" y="270"/>
                </a:lnTo>
                <a:lnTo>
                  <a:pt x="426" y="268"/>
                </a:lnTo>
                <a:lnTo>
                  <a:pt x="426" y="268"/>
                </a:lnTo>
                <a:lnTo>
                  <a:pt x="413" y="259"/>
                </a:lnTo>
                <a:lnTo>
                  <a:pt x="397" y="254"/>
                </a:lnTo>
                <a:lnTo>
                  <a:pt x="381" y="252"/>
                </a:lnTo>
                <a:lnTo>
                  <a:pt x="362" y="250"/>
                </a:lnTo>
                <a:lnTo>
                  <a:pt x="343" y="253"/>
                </a:lnTo>
                <a:lnTo>
                  <a:pt x="324" y="257"/>
                </a:lnTo>
                <a:lnTo>
                  <a:pt x="304" y="263"/>
                </a:lnTo>
                <a:lnTo>
                  <a:pt x="285" y="273"/>
                </a:lnTo>
                <a:lnTo>
                  <a:pt x="285" y="273"/>
                </a:lnTo>
                <a:lnTo>
                  <a:pt x="266" y="284"/>
                </a:lnTo>
                <a:lnTo>
                  <a:pt x="250" y="297"/>
                </a:lnTo>
                <a:lnTo>
                  <a:pt x="236" y="310"/>
                </a:lnTo>
                <a:lnTo>
                  <a:pt x="224" y="324"/>
                </a:lnTo>
                <a:lnTo>
                  <a:pt x="224" y="256"/>
                </a:lnTo>
                <a:lnTo>
                  <a:pt x="224" y="256"/>
                </a:lnTo>
                <a:lnTo>
                  <a:pt x="236" y="246"/>
                </a:lnTo>
                <a:lnTo>
                  <a:pt x="246" y="234"/>
                </a:lnTo>
                <a:lnTo>
                  <a:pt x="255" y="221"/>
                </a:lnTo>
                <a:lnTo>
                  <a:pt x="263" y="205"/>
                </a:lnTo>
                <a:lnTo>
                  <a:pt x="269" y="189"/>
                </a:lnTo>
                <a:lnTo>
                  <a:pt x="273" y="170"/>
                </a:lnTo>
                <a:lnTo>
                  <a:pt x="276" y="151"/>
                </a:lnTo>
                <a:lnTo>
                  <a:pt x="278" y="131"/>
                </a:lnTo>
                <a:lnTo>
                  <a:pt x="278" y="131"/>
                </a:lnTo>
                <a:lnTo>
                  <a:pt x="276" y="109"/>
                </a:lnTo>
                <a:lnTo>
                  <a:pt x="273" y="89"/>
                </a:lnTo>
                <a:lnTo>
                  <a:pt x="268" y="70"/>
                </a:lnTo>
                <a:lnTo>
                  <a:pt x="260" y="52"/>
                </a:lnTo>
                <a:lnTo>
                  <a:pt x="252" y="36"/>
                </a:lnTo>
                <a:lnTo>
                  <a:pt x="240" y="23"/>
                </a:lnTo>
                <a:lnTo>
                  <a:pt x="228" y="12"/>
                </a:lnTo>
                <a:lnTo>
                  <a:pt x="215" y="3"/>
                </a:lnTo>
                <a:lnTo>
                  <a:pt x="210" y="0"/>
                </a:lnTo>
                <a:lnTo>
                  <a:pt x="202" y="3"/>
                </a:lnTo>
                <a:lnTo>
                  <a:pt x="202" y="3"/>
                </a:lnTo>
                <a:lnTo>
                  <a:pt x="189" y="12"/>
                </a:lnTo>
                <a:lnTo>
                  <a:pt x="178" y="23"/>
                </a:lnTo>
                <a:lnTo>
                  <a:pt x="166" y="36"/>
                </a:lnTo>
                <a:lnTo>
                  <a:pt x="157" y="52"/>
                </a:lnTo>
                <a:lnTo>
                  <a:pt x="150" y="70"/>
                </a:lnTo>
                <a:lnTo>
                  <a:pt x="146" y="90"/>
                </a:lnTo>
                <a:lnTo>
                  <a:pt x="143" y="111"/>
                </a:lnTo>
                <a:lnTo>
                  <a:pt x="141" y="131"/>
                </a:lnTo>
                <a:lnTo>
                  <a:pt x="141" y="131"/>
                </a:lnTo>
                <a:lnTo>
                  <a:pt x="141" y="151"/>
                </a:lnTo>
                <a:lnTo>
                  <a:pt x="144" y="170"/>
                </a:lnTo>
                <a:lnTo>
                  <a:pt x="150" y="188"/>
                </a:lnTo>
                <a:lnTo>
                  <a:pt x="156" y="205"/>
                </a:lnTo>
                <a:lnTo>
                  <a:pt x="163" y="220"/>
                </a:lnTo>
                <a:lnTo>
                  <a:pt x="172" y="234"/>
                </a:lnTo>
                <a:lnTo>
                  <a:pt x="183" y="246"/>
                </a:lnTo>
                <a:lnTo>
                  <a:pt x="195" y="254"/>
                </a:lnTo>
                <a:lnTo>
                  <a:pt x="195" y="281"/>
                </a:lnTo>
                <a:lnTo>
                  <a:pt x="195" y="281"/>
                </a:lnTo>
                <a:lnTo>
                  <a:pt x="185" y="268"/>
                </a:lnTo>
                <a:lnTo>
                  <a:pt x="175" y="256"/>
                </a:lnTo>
                <a:lnTo>
                  <a:pt x="162" y="243"/>
                </a:lnTo>
                <a:lnTo>
                  <a:pt x="148" y="233"/>
                </a:lnTo>
                <a:lnTo>
                  <a:pt x="148" y="233"/>
                </a:lnTo>
                <a:lnTo>
                  <a:pt x="131" y="220"/>
                </a:lnTo>
                <a:lnTo>
                  <a:pt x="112" y="211"/>
                </a:lnTo>
                <a:lnTo>
                  <a:pt x="95" y="204"/>
                </a:lnTo>
                <a:lnTo>
                  <a:pt x="76" y="198"/>
                </a:lnTo>
                <a:lnTo>
                  <a:pt x="57" y="195"/>
                </a:lnTo>
                <a:lnTo>
                  <a:pt x="41" y="196"/>
                </a:lnTo>
                <a:lnTo>
                  <a:pt x="23" y="198"/>
                </a:lnTo>
                <a:lnTo>
                  <a:pt x="9" y="204"/>
                </a:lnTo>
                <a:lnTo>
                  <a:pt x="3" y="206"/>
                </a:lnTo>
                <a:lnTo>
                  <a:pt x="2" y="214"/>
                </a:lnTo>
                <a:lnTo>
                  <a:pt x="2" y="214"/>
                </a:lnTo>
                <a:lnTo>
                  <a:pt x="0" y="230"/>
                </a:lnTo>
                <a:lnTo>
                  <a:pt x="2" y="246"/>
                </a:lnTo>
                <a:lnTo>
                  <a:pt x="6" y="263"/>
                </a:lnTo>
                <a:lnTo>
                  <a:pt x="13" y="279"/>
                </a:lnTo>
                <a:lnTo>
                  <a:pt x="23" y="297"/>
                </a:lnTo>
                <a:lnTo>
                  <a:pt x="35" y="313"/>
                </a:lnTo>
                <a:lnTo>
                  <a:pt x="50" y="327"/>
                </a:lnTo>
                <a:lnTo>
                  <a:pt x="66" y="342"/>
                </a:lnTo>
                <a:lnTo>
                  <a:pt x="66" y="342"/>
                </a:lnTo>
                <a:lnTo>
                  <a:pt x="79" y="349"/>
                </a:lnTo>
                <a:lnTo>
                  <a:pt x="90" y="356"/>
                </a:lnTo>
                <a:lnTo>
                  <a:pt x="103" y="364"/>
                </a:lnTo>
                <a:lnTo>
                  <a:pt x="116" y="368"/>
                </a:lnTo>
                <a:lnTo>
                  <a:pt x="128" y="372"/>
                </a:lnTo>
                <a:lnTo>
                  <a:pt x="141" y="375"/>
                </a:lnTo>
                <a:lnTo>
                  <a:pt x="153" y="377"/>
                </a:lnTo>
                <a:lnTo>
                  <a:pt x="166" y="378"/>
                </a:lnTo>
                <a:lnTo>
                  <a:pt x="166" y="378"/>
                </a:lnTo>
                <a:lnTo>
                  <a:pt x="180" y="377"/>
                </a:lnTo>
                <a:lnTo>
                  <a:pt x="195" y="374"/>
                </a:lnTo>
                <a:lnTo>
                  <a:pt x="195" y="438"/>
                </a:lnTo>
                <a:lnTo>
                  <a:pt x="10" y="438"/>
                </a:lnTo>
                <a:lnTo>
                  <a:pt x="10" y="467"/>
                </a:lnTo>
                <a:lnTo>
                  <a:pt x="442" y="467"/>
                </a:lnTo>
                <a:lnTo>
                  <a:pt x="442" y="438"/>
                </a:lnTo>
                <a:lnTo>
                  <a:pt x="224" y="438"/>
                </a:lnTo>
                <a:close/>
                <a:moveTo>
                  <a:pt x="298" y="298"/>
                </a:moveTo>
                <a:lnTo>
                  <a:pt x="298" y="298"/>
                </a:lnTo>
                <a:lnTo>
                  <a:pt x="313" y="292"/>
                </a:lnTo>
                <a:lnTo>
                  <a:pt x="327" y="286"/>
                </a:lnTo>
                <a:lnTo>
                  <a:pt x="342" y="282"/>
                </a:lnTo>
                <a:lnTo>
                  <a:pt x="355" y="281"/>
                </a:lnTo>
                <a:lnTo>
                  <a:pt x="369" y="279"/>
                </a:lnTo>
                <a:lnTo>
                  <a:pt x="381" y="281"/>
                </a:lnTo>
                <a:lnTo>
                  <a:pt x="393" y="282"/>
                </a:lnTo>
                <a:lnTo>
                  <a:pt x="403" y="286"/>
                </a:lnTo>
                <a:lnTo>
                  <a:pt x="403" y="286"/>
                </a:lnTo>
                <a:lnTo>
                  <a:pt x="401" y="298"/>
                </a:lnTo>
                <a:lnTo>
                  <a:pt x="397" y="308"/>
                </a:lnTo>
                <a:lnTo>
                  <a:pt x="390" y="320"/>
                </a:lnTo>
                <a:lnTo>
                  <a:pt x="383" y="330"/>
                </a:lnTo>
                <a:lnTo>
                  <a:pt x="372" y="340"/>
                </a:lnTo>
                <a:lnTo>
                  <a:pt x="361" y="350"/>
                </a:lnTo>
                <a:lnTo>
                  <a:pt x="349" y="359"/>
                </a:lnTo>
                <a:lnTo>
                  <a:pt x="335" y="368"/>
                </a:lnTo>
                <a:lnTo>
                  <a:pt x="335" y="368"/>
                </a:lnTo>
                <a:lnTo>
                  <a:pt x="321" y="375"/>
                </a:lnTo>
                <a:lnTo>
                  <a:pt x="307" y="380"/>
                </a:lnTo>
                <a:lnTo>
                  <a:pt x="292" y="384"/>
                </a:lnTo>
                <a:lnTo>
                  <a:pt x="278" y="385"/>
                </a:lnTo>
                <a:lnTo>
                  <a:pt x="265" y="387"/>
                </a:lnTo>
                <a:lnTo>
                  <a:pt x="252" y="385"/>
                </a:lnTo>
                <a:lnTo>
                  <a:pt x="240" y="384"/>
                </a:lnTo>
                <a:lnTo>
                  <a:pt x="230" y="380"/>
                </a:lnTo>
                <a:lnTo>
                  <a:pt x="230" y="380"/>
                </a:lnTo>
                <a:lnTo>
                  <a:pt x="233" y="368"/>
                </a:lnTo>
                <a:lnTo>
                  <a:pt x="237" y="358"/>
                </a:lnTo>
                <a:lnTo>
                  <a:pt x="243" y="346"/>
                </a:lnTo>
                <a:lnTo>
                  <a:pt x="252" y="336"/>
                </a:lnTo>
                <a:lnTo>
                  <a:pt x="260" y="326"/>
                </a:lnTo>
                <a:lnTo>
                  <a:pt x="272" y="316"/>
                </a:lnTo>
                <a:lnTo>
                  <a:pt x="285" y="307"/>
                </a:lnTo>
                <a:lnTo>
                  <a:pt x="298" y="298"/>
                </a:lnTo>
                <a:lnTo>
                  <a:pt x="298" y="298"/>
                </a:lnTo>
                <a:close/>
                <a:moveTo>
                  <a:pt x="83" y="318"/>
                </a:moveTo>
                <a:lnTo>
                  <a:pt x="83" y="318"/>
                </a:lnTo>
                <a:lnTo>
                  <a:pt x="71" y="308"/>
                </a:lnTo>
                <a:lnTo>
                  <a:pt x="61" y="297"/>
                </a:lnTo>
                <a:lnTo>
                  <a:pt x="51" y="285"/>
                </a:lnTo>
                <a:lnTo>
                  <a:pt x="44" y="273"/>
                </a:lnTo>
                <a:lnTo>
                  <a:pt x="36" y="262"/>
                </a:lnTo>
                <a:lnTo>
                  <a:pt x="32" y="250"/>
                </a:lnTo>
                <a:lnTo>
                  <a:pt x="29" y="238"/>
                </a:lnTo>
                <a:lnTo>
                  <a:pt x="29" y="227"/>
                </a:lnTo>
                <a:lnTo>
                  <a:pt x="29" y="227"/>
                </a:lnTo>
                <a:lnTo>
                  <a:pt x="39" y="225"/>
                </a:lnTo>
                <a:lnTo>
                  <a:pt x="52" y="224"/>
                </a:lnTo>
                <a:lnTo>
                  <a:pt x="64" y="225"/>
                </a:lnTo>
                <a:lnTo>
                  <a:pt x="77" y="228"/>
                </a:lnTo>
                <a:lnTo>
                  <a:pt x="92" y="233"/>
                </a:lnTo>
                <a:lnTo>
                  <a:pt x="105" y="238"/>
                </a:lnTo>
                <a:lnTo>
                  <a:pt x="118" y="246"/>
                </a:lnTo>
                <a:lnTo>
                  <a:pt x="131" y="256"/>
                </a:lnTo>
                <a:lnTo>
                  <a:pt x="131" y="256"/>
                </a:lnTo>
                <a:lnTo>
                  <a:pt x="143" y="266"/>
                </a:lnTo>
                <a:lnTo>
                  <a:pt x="154" y="276"/>
                </a:lnTo>
                <a:lnTo>
                  <a:pt x="163" y="288"/>
                </a:lnTo>
                <a:lnTo>
                  <a:pt x="172" y="300"/>
                </a:lnTo>
                <a:lnTo>
                  <a:pt x="178" y="311"/>
                </a:lnTo>
                <a:lnTo>
                  <a:pt x="182" y="323"/>
                </a:lnTo>
                <a:lnTo>
                  <a:pt x="185" y="334"/>
                </a:lnTo>
                <a:lnTo>
                  <a:pt x="186" y="346"/>
                </a:lnTo>
                <a:lnTo>
                  <a:pt x="186" y="346"/>
                </a:lnTo>
                <a:lnTo>
                  <a:pt x="175" y="349"/>
                </a:lnTo>
                <a:lnTo>
                  <a:pt x="163" y="349"/>
                </a:lnTo>
                <a:lnTo>
                  <a:pt x="150" y="348"/>
                </a:lnTo>
                <a:lnTo>
                  <a:pt x="137" y="345"/>
                </a:lnTo>
                <a:lnTo>
                  <a:pt x="124" y="340"/>
                </a:lnTo>
                <a:lnTo>
                  <a:pt x="111" y="334"/>
                </a:lnTo>
                <a:lnTo>
                  <a:pt x="96" y="327"/>
                </a:lnTo>
                <a:lnTo>
                  <a:pt x="83" y="318"/>
                </a:lnTo>
                <a:lnTo>
                  <a:pt x="83" y="318"/>
                </a:lnTo>
                <a:close/>
                <a:moveTo>
                  <a:pt x="170" y="131"/>
                </a:moveTo>
                <a:lnTo>
                  <a:pt x="170" y="131"/>
                </a:lnTo>
                <a:lnTo>
                  <a:pt x="170" y="116"/>
                </a:lnTo>
                <a:lnTo>
                  <a:pt x="173" y="100"/>
                </a:lnTo>
                <a:lnTo>
                  <a:pt x="176" y="86"/>
                </a:lnTo>
                <a:lnTo>
                  <a:pt x="180" y="73"/>
                </a:lnTo>
                <a:lnTo>
                  <a:pt x="186" y="60"/>
                </a:lnTo>
                <a:lnTo>
                  <a:pt x="194" y="49"/>
                </a:lnTo>
                <a:lnTo>
                  <a:pt x="201" y="41"/>
                </a:lnTo>
                <a:lnTo>
                  <a:pt x="210" y="33"/>
                </a:lnTo>
                <a:lnTo>
                  <a:pt x="210" y="33"/>
                </a:lnTo>
                <a:lnTo>
                  <a:pt x="217" y="41"/>
                </a:lnTo>
                <a:lnTo>
                  <a:pt x="225" y="49"/>
                </a:lnTo>
                <a:lnTo>
                  <a:pt x="231" y="60"/>
                </a:lnTo>
                <a:lnTo>
                  <a:pt x="237" y="73"/>
                </a:lnTo>
                <a:lnTo>
                  <a:pt x="241" y="86"/>
                </a:lnTo>
                <a:lnTo>
                  <a:pt x="246" y="100"/>
                </a:lnTo>
                <a:lnTo>
                  <a:pt x="247" y="115"/>
                </a:lnTo>
                <a:lnTo>
                  <a:pt x="249" y="131"/>
                </a:lnTo>
                <a:lnTo>
                  <a:pt x="249" y="131"/>
                </a:lnTo>
                <a:lnTo>
                  <a:pt x="247" y="147"/>
                </a:lnTo>
                <a:lnTo>
                  <a:pt x="246" y="163"/>
                </a:lnTo>
                <a:lnTo>
                  <a:pt x="243" y="177"/>
                </a:lnTo>
                <a:lnTo>
                  <a:pt x="237" y="190"/>
                </a:lnTo>
                <a:lnTo>
                  <a:pt x="233" y="202"/>
                </a:lnTo>
                <a:lnTo>
                  <a:pt x="225" y="214"/>
                </a:lnTo>
                <a:lnTo>
                  <a:pt x="218" y="222"/>
                </a:lnTo>
                <a:lnTo>
                  <a:pt x="210" y="230"/>
                </a:lnTo>
                <a:lnTo>
                  <a:pt x="210" y="230"/>
                </a:lnTo>
                <a:lnTo>
                  <a:pt x="201" y="222"/>
                </a:lnTo>
                <a:lnTo>
                  <a:pt x="194" y="214"/>
                </a:lnTo>
                <a:lnTo>
                  <a:pt x="186" y="202"/>
                </a:lnTo>
                <a:lnTo>
                  <a:pt x="180" y="190"/>
                </a:lnTo>
                <a:lnTo>
                  <a:pt x="176" y="177"/>
                </a:lnTo>
                <a:lnTo>
                  <a:pt x="173" y="163"/>
                </a:lnTo>
                <a:lnTo>
                  <a:pt x="170" y="147"/>
                </a:lnTo>
                <a:lnTo>
                  <a:pt x="170" y="131"/>
                </a:lnTo>
                <a:lnTo>
                  <a:pt x="170" y="13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2DBFE64-7B8E-E0D1-CC78-6C662E158C16}"/>
              </a:ext>
            </a:extLst>
          </p:cNvPr>
          <p:cNvSpPr/>
          <p:nvPr/>
        </p:nvSpPr>
        <p:spPr>
          <a:xfrm>
            <a:off x="8138896" y="4908676"/>
            <a:ext cx="2752530" cy="6290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latin typeface="HP Simplified" panose="020B0604020204020204"/>
              </a:rPr>
              <a:t>Atbildīga rīcība</a:t>
            </a:r>
            <a:endParaRPr lang="en-GB" sz="2000" b="1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A13F9F8-3A58-04E2-232C-729A185678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31754" y="5033588"/>
            <a:ext cx="459126" cy="457617"/>
          </a:xfrm>
          <a:custGeom>
            <a:avLst/>
            <a:gdLst>
              <a:gd name="T0" fmla="*/ 156 w 200"/>
              <a:gd name="T1" fmla="*/ 144 h 200"/>
              <a:gd name="T2" fmla="*/ 187 w 200"/>
              <a:gd name="T3" fmla="*/ 107 h 200"/>
              <a:gd name="T4" fmla="*/ 138 w 200"/>
              <a:gd name="T5" fmla="*/ 179 h 200"/>
              <a:gd name="T6" fmla="*/ 167 w 200"/>
              <a:gd name="T7" fmla="*/ 157 h 200"/>
              <a:gd name="T8" fmla="*/ 33 w 200"/>
              <a:gd name="T9" fmla="*/ 157 h 200"/>
              <a:gd name="T10" fmla="*/ 62 w 200"/>
              <a:gd name="T11" fmla="*/ 179 h 200"/>
              <a:gd name="T12" fmla="*/ 38 w 200"/>
              <a:gd name="T13" fmla="*/ 107 h 200"/>
              <a:gd name="T14" fmla="*/ 24 w 200"/>
              <a:gd name="T15" fmla="*/ 144 h 200"/>
              <a:gd name="T16" fmla="*/ 38 w 200"/>
              <a:gd name="T17" fmla="*/ 107 h 200"/>
              <a:gd name="T18" fmla="*/ 44 w 200"/>
              <a:gd name="T19" fmla="*/ 57 h 200"/>
              <a:gd name="T20" fmla="*/ 13 w 200"/>
              <a:gd name="T21" fmla="*/ 94 h 200"/>
              <a:gd name="T22" fmla="*/ 62 w 200"/>
              <a:gd name="T23" fmla="*/ 22 h 200"/>
              <a:gd name="T24" fmla="*/ 33 w 200"/>
              <a:gd name="T25" fmla="*/ 44 h 200"/>
              <a:gd name="T26" fmla="*/ 167 w 200"/>
              <a:gd name="T27" fmla="*/ 44 h 200"/>
              <a:gd name="T28" fmla="*/ 138 w 200"/>
              <a:gd name="T29" fmla="*/ 22 h 200"/>
              <a:gd name="T30" fmla="*/ 106 w 200"/>
              <a:gd name="T31" fmla="*/ 94 h 200"/>
              <a:gd name="T32" fmla="*/ 143 w 200"/>
              <a:gd name="T33" fmla="*/ 57 h 200"/>
              <a:gd name="T34" fmla="*/ 106 w 200"/>
              <a:gd name="T35" fmla="*/ 94 h 200"/>
              <a:gd name="T36" fmla="*/ 106 w 200"/>
              <a:gd name="T37" fmla="*/ 157 h 200"/>
              <a:gd name="T38" fmla="*/ 106 w 200"/>
              <a:gd name="T39" fmla="*/ 187 h 200"/>
              <a:gd name="T40" fmla="*/ 94 w 200"/>
              <a:gd name="T41" fmla="*/ 187 h 200"/>
              <a:gd name="T42" fmla="*/ 94 w 200"/>
              <a:gd name="T43" fmla="*/ 157 h 200"/>
              <a:gd name="T44" fmla="*/ 94 w 200"/>
              <a:gd name="T45" fmla="*/ 44 h 200"/>
              <a:gd name="T46" fmla="*/ 94 w 200"/>
              <a:gd name="T47" fmla="*/ 14 h 200"/>
              <a:gd name="T48" fmla="*/ 138 w 200"/>
              <a:gd name="T49" fmla="*/ 44 h 200"/>
              <a:gd name="T50" fmla="*/ 106 w 200"/>
              <a:gd name="T51" fmla="*/ 14 h 200"/>
              <a:gd name="T52" fmla="*/ 94 w 200"/>
              <a:gd name="T53" fmla="*/ 57 h 200"/>
              <a:gd name="T54" fmla="*/ 51 w 200"/>
              <a:gd name="T55" fmla="*/ 94 h 200"/>
              <a:gd name="T56" fmla="*/ 51 w 200"/>
              <a:gd name="T57" fmla="*/ 107 h 200"/>
              <a:gd name="T58" fmla="*/ 94 w 200"/>
              <a:gd name="T59" fmla="*/ 144 h 200"/>
              <a:gd name="T60" fmla="*/ 51 w 200"/>
              <a:gd name="T61" fmla="*/ 107 h 200"/>
              <a:gd name="T62" fmla="*/ 106 w 200"/>
              <a:gd name="T63" fmla="*/ 144 h 200"/>
              <a:gd name="T64" fmla="*/ 149 w 200"/>
              <a:gd name="T65" fmla="*/ 107 h 200"/>
              <a:gd name="T66" fmla="*/ 162 w 200"/>
              <a:gd name="T67" fmla="*/ 94 h 200"/>
              <a:gd name="T68" fmla="*/ 176 w 200"/>
              <a:gd name="T69" fmla="*/ 57 h 200"/>
              <a:gd name="T70" fmla="*/ 162 w 200"/>
              <a:gd name="T71" fmla="*/ 94 h 200"/>
              <a:gd name="T72" fmla="*/ 0 w 200"/>
              <a:gd name="T73" fmla="*/ 100 h 200"/>
              <a:gd name="T74" fmla="*/ 200 w 200"/>
              <a:gd name="T75" fmla="*/ 1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0" h="200">
                <a:moveTo>
                  <a:pt x="176" y="144"/>
                </a:moveTo>
                <a:cubicBezTo>
                  <a:pt x="156" y="144"/>
                  <a:pt x="156" y="144"/>
                  <a:pt x="156" y="144"/>
                </a:cubicBezTo>
                <a:cubicBezTo>
                  <a:pt x="159" y="133"/>
                  <a:pt x="161" y="120"/>
                  <a:pt x="162" y="107"/>
                </a:cubicBezTo>
                <a:cubicBezTo>
                  <a:pt x="187" y="107"/>
                  <a:pt x="187" y="107"/>
                  <a:pt x="187" y="107"/>
                </a:cubicBezTo>
                <a:cubicBezTo>
                  <a:pt x="186" y="120"/>
                  <a:pt x="182" y="133"/>
                  <a:pt x="176" y="144"/>
                </a:cubicBezTo>
                <a:close/>
                <a:moveTo>
                  <a:pt x="138" y="179"/>
                </a:moveTo>
                <a:cubicBezTo>
                  <a:pt x="143" y="173"/>
                  <a:pt x="148" y="165"/>
                  <a:pt x="151" y="157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59" y="166"/>
                  <a:pt x="149" y="173"/>
                  <a:pt x="138" y="179"/>
                </a:cubicBezTo>
                <a:close/>
                <a:moveTo>
                  <a:pt x="33" y="157"/>
                </a:moveTo>
                <a:cubicBezTo>
                  <a:pt x="49" y="157"/>
                  <a:pt x="49" y="157"/>
                  <a:pt x="49" y="157"/>
                </a:cubicBezTo>
                <a:cubicBezTo>
                  <a:pt x="52" y="165"/>
                  <a:pt x="57" y="173"/>
                  <a:pt x="62" y="179"/>
                </a:cubicBezTo>
                <a:cubicBezTo>
                  <a:pt x="51" y="173"/>
                  <a:pt x="41" y="166"/>
                  <a:pt x="33" y="157"/>
                </a:cubicBezTo>
                <a:close/>
                <a:moveTo>
                  <a:pt x="38" y="107"/>
                </a:moveTo>
                <a:cubicBezTo>
                  <a:pt x="39" y="120"/>
                  <a:pt x="41" y="133"/>
                  <a:pt x="44" y="144"/>
                </a:cubicBezTo>
                <a:cubicBezTo>
                  <a:pt x="24" y="144"/>
                  <a:pt x="24" y="144"/>
                  <a:pt x="24" y="144"/>
                </a:cubicBezTo>
                <a:cubicBezTo>
                  <a:pt x="18" y="133"/>
                  <a:pt x="14" y="120"/>
                  <a:pt x="13" y="107"/>
                </a:cubicBezTo>
                <a:lnTo>
                  <a:pt x="38" y="107"/>
                </a:lnTo>
                <a:close/>
                <a:moveTo>
                  <a:pt x="24" y="57"/>
                </a:moveTo>
                <a:cubicBezTo>
                  <a:pt x="44" y="57"/>
                  <a:pt x="44" y="57"/>
                  <a:pt x="44" y="57"/>
                </a:cubicBezTo>
                <a:cubicBezTo>
                  <a:pt x="41" y="68"/>
                  <a:pt x="39" y="81"/>
                  <a:pt x="38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4" y="80"/>
                  <a:pt x="18" y="68"/>
                  <a:pt x="24" y="57"/>
                </a:cubicBezTo>
                <a:close/>
                <a:moveTo>
                  <a:pt x="62" y="22"/>
                </a:moveTo>
                <a:cubicBezTo>
                  <a:pt x="57" y="28"/>
                  <a:pt x="52" y="36"/>
                  <a:pt x="49" y="44"/>
                </a:cubicBezTo>
                <a:cubicBezTo>
                  <a:pt x="33" y="44"/>
                  <a:pt x="33" y="44"/>
                  <a:pt x="33" y="44"/>
                </a:cubicBezTo>
                <a:cubicBezTo>
                  <a:pt x="41" y="35"/>
                  <a:pt x="51" y="27"/>
                  <a:pt x="62" y="22"/>
                </a:cubicBezTo>
                <a:close/>
                <a:moveTo>
                  <a:pt x="167" y="44"/>
                </a:moveTo>
                <a:cubicBezTo>
                  <a:pt x="151" y="44"/>
                  <a:pt x="151" y="44"/>
                  <a:pt x="151" y="44"/>
                </a:cubicBezTo>
                <a:cubicBezTo>
                  <a:pt x="148" y="36"/>
                  <a:pt x="143" y="28"/>
                  <a:pt x="138" y="22"/>
                </a:cubicBezTo>
                <a:cubicBezTo>
                  <a:pt x="149" y="27"/>
                  <a:pt x="159" y="35"/>
                  <a:pt x="167" y="44"/>
                </a:cubicBezTo>
                <a:close/>
                <a:moveTo>
                  <a:pt x="106" y="94"/>
                </a:moveTo>
                <a:cubicBezTo>
                  <a:pt x="106" y="57"/>
                  <a:pt x="106" y="57"/>
                  <a:pt x="106" y="57"/>
                </a:cubicBezTo>
                <a:cubicBezTo>
                  <a:pt x="143" y="57"/>
                  <a:pt x="143" y="57"/>
                  <a:pt x="143" y="57"/>
                </a:cubicBezTo>
                <a:cubicBezTo>
                  <a:pt x="146" y="68"/>
                  <a:pt x="149" y="81"/>
                  <a:pt x="149" y="94"/>
                </a:cubicBezTo>
                <a:lnTo>
                  <a:pt x="106" y="94"/>
                </a:lnTo>
                <a:close/>
                <a:moveTo>
                  <a:pt x="106" y="187"/>
                </a:moveTo>
                <a:cubicBezTo>
                  <a:pt x="106" y="157"/>
                  <a:pt x="106" y="157"/>
                  <a:pt x="106" y="157"/>
                </a:cubicBezTo>
                <a:cubicBezTo>
                  <a:pt x="138" y="157"/>
                  <a:pt x="138" y="157"/>
                  <a:pt x="138" y="157"/>
                </a:cubicBezTo>
                <a:cubicBezTo>
                  <a:pt x="130" y="173"/>
                  <a:pt x="119" y="184"/>
                  <a:pt x="106" y="187"/>
                </a:cubicBezTo>
                <a:close/>
                <a:moveTo>
                  <a:pt x="94" y="157"/>
                </a:moveTo>
                <a:cubicBezTo>
                  <a:pt x="94" y="187"/>
                  <a:pt x="94" y="187"/>
                  <a:pt x="94" y="187"/>
                </a:cubicBezTo>
                <a:cubicBezTo>
                  <a:pt x="81" y="184"/>
                  <a:pt x="70" y="173"/>
                  <a:pt x="63" y="157"/>
                </a:cubicBezTo>
                <a:lnTo>
                  <a:pt x="94" y="157"/>
                </a:lnTo>
                <a:close/>
                <a:moveTo>
                  <a:pt x="94" y="14"/>
                </a:moveTo>
                <a:cubicBezTo>
                  <a:pt x="94" y="44"/>
                  <a:pt x="94" y="44"/>
                  <a:pt x="94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70" y="28"/>
                  <a:pt x="81" y="17"/>
                  <a:pt x="94" y="14"/>
                </a:cubicBezTo>
                <a:close/>
                <a:moveTo>
                  <a:pt x="106" y="14"/>
                </a:moveTo>
                <a:cubicBezTo>
                  <a:pt x="119" y="17"/>
                  <a:pt x="130" y="28"/>
                  <a:pt x="138" y="44"/>
                </a:cubicBezTo>
                <a:cubicBezTo>
                  <a:pt x="106" y="44"/>
                  <a:pt x="106" y="44"/>
                  <a:pt x="106" y="44"/>
                </a:cubicBezTo>
                <a:lnTo>
                  <a:pt x="106" y="14"/>
                </a:lnTo>
                <a:close/>
                <a:moveTo>
                  <a:pt x="57" y="57"/>
                </a:moveTo>
                <a:cubicBezTo>
                  <a:pt x="94" y="57"/>
                  <a:pt x="94" y="57"/>
                  <a:pt x="94" y="57"/>
                </a:cubicBezTo>
                <a:cubicBezTo>
                  <a:pt x="94" y="94"/>
                  <a:pt x="94" y="94"/>
                  <a:pt x="94" y="94"/>
                </a:cubicBezTo>
                <a:cubicBezTo>
                  <a:pt x="51" y="94"/>
                  <a:pt x="51" y="94"/>
                  <a:pt x="51" y="94"/>
                </a:cubicBezTo>
                <a:cubicBezTo>
                  <a:pt x="51" y="81"/>
                  <a:pt x="54" y="68"/>
                  <a:pt x="57" y="57"/>
                </a:cubicBezTo>
                <a:close/>
                <a:moveTo>
                  <a:pt x="51" y="107"/>
                </a:moveTo>
                <a:cubicBezTo>
                  <a:pt x="94" y="107"/>
                  <a:pt x="94" y="107"/>
                  <a:pt x="94" y="107"/>
                </a:cubicBezTo>
                <a:cubicBezTo>
                  <a:pt x="94" y="144"/>
                  <a:pt x="94" y="144"/>
                  <a:pt x="94" y="144"/>
                </a:cubicBezTo>
                <a:cubicBezTo>
                  <a:pt x="57" y="144"/>
                  <a:pt x="57" y="144"/>
                  <a:pt x="57" y="144"/>
                </a:cubicBezTo>
                <a:cubicBezTo>
                  <a:pt x="54" y="133"/>
                  <a:pt x="51" y="120"/>
                  <a:pt x="51" y="107"/>
                </a:cubicBezTo>
                <a:close/>
                <a:moveTo>
                  <a:pt x="143" y="144"/>
                </a:moveTo>
                <a:cubicBezTo>
                  <a:pt x="106" y="144"/>
                  <a:pt x="106" y="144"/>
                  <a:pt x="106" y="144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49" y="107"/>
                  <a:pt x="149" y="107"/>
                  <a:pt x="149" y="107"/>
                </a:cubicBezTo>
                <a:cubicBezTo>
                  <a:pt x="149" y="120"/>
                  <a:pt x="146" y="133"/>
                  <a:pt x="143" y="144"/>
                </a:cubicBezTo>
                <a:close/>
                <a:moveTo>
                  <a:pt x="162" y="94"/>
                </a:moveTo>
                <a:cubicBezTo>
                  <a:pt x="161" y="81"/>
                  <a:pt x="159" y="68"/>
                  <a:pt x="156" y="57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82" y="68"/>
                  <a:pt x="186" y="80"/>
                  <a:pt x="187" y="94"/>
                </a:cubicBezTo>
                <a:lnTo>
                  <a:pt x="162" y="94"/>
                </a:lnTo>
                <a:close/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6"/>
                  <a:pt x="45" y="200"/>
                  <a:pt x="100" y="200"/>
                </a:cubicBezTo>
                <a:cubicBezTo>
                  <a:pt x="155" y="200"/>
                  <a:pt x="200" y="156"/>
                  <a:pt x="200" y="100"/>
                </a:cubicBezTo>
                <a:cubicBezTo>
                  <a:pt x="200" y="45"/>
                  <a:pt x="155" y="0"/>
                  <a:pt x="1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6496331-7C91-7E6D-5AFD-20AF5DAF8A7A}"/>
              </a:ext>
            </a:extLst>
          </p:cNvPr>
          <p:cNvSpPr/>
          <p:nvPr/>
        </p:nvSpPr>
        <p:spPr>
          <a:xfrm>
            <a:off x="8138896" y="3828217"/>
            <a:ext cx="2752530" cy="6290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>
                <a:latin typeface="HP Simplified" panose="020B0604020204020204"/>
              </a:rPr>
              <a:t>Vērtība sabiedrībai</a:t>
            </a:r>
            <a:endParaRPr lang="en-GB" sz="2000" b="1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986AF77E-5828-1061-46AD-CCF34219EBBF}"/>
              </a:ext>
            </a:extLst>
          </p:cNvPr>
          <p:cNvSpPr/>
          <p:nvPr/>
        </p:nvSpPr>
        <p:spPr>
          <a:xfrm>
            <a:off x="8955324" y="4458567"/>
            <a:ext cx="1119674" cy="335902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5A58C7-1DA9-39F0-81DD-A0823CFD8EF8}"/>
              </a:ext>
            </a:extLst>
          </p:cNvPr>
          <p:cNvGrpSpPr/>
          <p:nvPr/>
        </p:nvGrpSpPr>
        <p:grpSpPr>
          <a:xfrm>
            <a:off x="7431754" y="3910160"/>
            <a:ext cx="437628" cy="465196"/>
            <a:chOff x="2915076" y="3929256"/>
            <a:chExt cx="348532" cy="346178"/>
          </a:xfrm>
          <a:solidFill>
            <a:schemeClr val="accent1">
              <a:lumMod val="75000"/>
            </a:schemeClr>
          </a:solidFill>
        </p:grpSpPr>
        <p:sp>
          <p:nvSpPr>
            <p:cNvPr id="40" name="Freeform 143">
              <a:extLst>
                <a:ext uri="{FF2B5EF4-FFF2-40B4-BE49-F238E27FC236}">
                  <a16:creationId xmlns:a16="http://schemas.microsoft.com/office/drawing/2014/main" id="{629A5B9B-8E0B-F9BD-27EC-622A36122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1049" y="3929256"/>
              <a:ext cx="127167" cy="127167"/>
            </a:xfrm>
            <a:custGeom>
              <a:avLst/>
              <a:gdLst>
                <a:gd name="T0" fmla="*/ 81 w 162"/>
                <a:gd name="T1" fmla="*/ 162 h 162"/>
                <a:gd name="T2" fmla="*/ 113 w 162"/>
                <a:gd name="T3" fmla="*/ 156 h 162"/>
                <a:gd name="T4" fmla="*/ 138 w 162"/>
                <a:gd name="T5" fmla="*/ 138 h 162"/>
                <a:gd name="T6" fmla="*/ 155 w 162"/>
                <a:gd name="T7" fmla="*/ 112 h 162"/>
                <a:gd name="T8" fmla="*/ 162 w 162"/>
                <a:gd name="T9" fmla="*/ 82 h 162"/>
                <a:gd name="T10" fmla="*/ 160 w 162"/>
                <a:gd name="T11" fmla="*/ 66 h 162"/>
                <a:gd name="T12" fmla="*/ 148 w 162"/>
                <a:gd name="T13" fmla="*/ 37 h 162"/>
                <a:gd name="T14" fmla="*/ 126 w 162"/>
                <a:gd name="T15" fmla="*/ 15 h 162"/>
                <a:gd name="T16" fmla="*/ 97 w 162"/>
                <a:gd name="T17" fmla="*/ 2 h 162"/>
                <a:gd name="T18" fmla="*/ 81 w 162"/>
                <a:gd name="T19" fmla="*/ 0 h 162"/>
                <a:gd name="T20" fmla="*/ 49 w 162"/>
                <a:gd name="T21" fmla="*/ 7 h 162"/>
                <a:gd name="T22" fmla="*/ 24 w 162"/>
                <a:gd name="T23" fmla="*/ 25 h 162"/>
                <a:gd name="T24" fmla="*/ 7 w 162"/>
                <a:gd name="T25" fmla="*/ 50 h 162"/>
                <a:gd name="T26" fmla="*/ 0 w 162"/>
                <a:gd name="T27" fmla="*/ 82 h 162"/>
                <a:gd name="T28" fmla="*/ 3 w 162"/>
                <a:gd name="T29" fmla="*/ 98 h 162"/>
                <a:gd name="T30" fmla="*/ 14 w 162"/>
                <a:gd name="T31" fmla="*/ 127 h 162"/>
                <a:gd name="T32" fmla="*/ 36 w 162"/>
                <a:gd name="T33" fmla="*/ 148 h 162"/>
                <a:gd name="T34" fmla="*/ 65 w 162"/>
                <a:gd name="T35" fmla="*/ 160 h 162"/>
                <a:gd name="T36" fmla="*/ 81 w 162"/>
                <a:gd name="T37" fmla="*/ 162 h 162"/>
                <a:gd name="T38" fmla="*/ 81 w 162"/>
                <a:gd name="T39" fmla="*/ 29 h 162"/>
                <a:gd name="T40" fmla="*/ 101 w 162"/>
                <a:gd name="T41" fmla="*/ 34 h 162"/>
                <a:gd name="T42" fmla="*/ 117 w 162"/>
                <a:gd name="T43" fmla="*/ 45 h 162"/>
                <a:gd name="T44" fmla="*/ 129 w 162"/>
                <a:gd name="T45" fmla="*/ 61 h 162"/>
                <a:gd name="T46" fmla="*/ 133 w 162"/>
                <a:gd name="T47" fmla="*/ 82 h 162"/>
                <a:gd name="T48" fmla="*/ 132 w 162"/>
                <a:gd name="T49" fmla="*/ 92 h 162"/>
                <a:gd name="T50" fmla="*/ 123 w 162"/>
                <a:gd name="T51" fmla="*/ 111 h 162"/>
                <a:gd name="T52" fmla="*/ 110 w 162"/>
                <a:gd name="T53" fmla="*/ 124 h 162"/>
                <a:gd name="T54" fmla="*/ 91 w 162"/>
                <a:gd name="T55" fmla="*/ 133 h 162"/>
                <a:gd name="T56" fmla="*/ 81 w 162"/>
                <a:gd name="T57" fmla="*/ 133 h 162"/>
                <a:gd name="T58" fmla="*/ 61 w 162"/>
                <a:gd name="T59" fmla="*/ 130 h 162"/>
                <a:gd name="T60" fmla="*/ 45 w 162"/>
                <a:gd name="T61" fmla="*/ 118 h 162"/>
                <a:gd name="T62" fmla="*/ 33 w 162"/>
                <a:gd name="T63" fmla="*/ 102 h 162"/>
                <a:gd name="T64" fmla="*/ 29 w 162"/>
                <a:gd name="T65" fmla="*/ 82 h 162"/>
                <a:gd name="T66" fmla="*/ 30 w 162"/>
                <a:gd name="T67" fmla="*/ 71 h 162"/>
                <a:gd name="T68" fmla="*/ 39 w 162"/>
                <a:gd name="T69" fmla="*/ 53 h 162"/>
                <a:gd name="T70" fmla="*/ 52 w 162"/>
                <a:gd name="T71" fmla="*/ 38 h 162"/>
                <a:gd name="T72" fmla="*/ 71 w 162"/>
                <a:gd name="T73" fmla="*/ 31 h 162"/>
                <a:gd name="T74" fmla="*/ 81 w 162"/>
                <a:gd name="T75" fmla="*/ 2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" h="162">
                  <a:moveTo>
                    <a:pt x="81" y="162"/>
                  </a:moveTo>
                  <a:lnTo>
                    <a:pt x="81" y="162"/>
                  </a:lnTo>
                  <a:lnTo>
                    <a:pt x="97" y="160"/>
                  </a:lnTo>
                  <a:lnTo>
                    <a:pt x="113" y="156"/>
                  </a:lnTo>
                  <a:lnTo>
                    <a:pt x="126" y="148"/>
                  </a:lnTo>
                  <a:lnTo>
                    <a:pt x="138" y="138"/>
                  </a:lnTo>
                  <a:lnTo>
                    <a:pt x="148" y="127"/>
                  </a:lnTo>
                  <a:lnTo>
                    <a:pt x="155" y="112"/>
                  </a:lnTo>
                  <a:lnTo>
                    <a:pt x="160" y="98"/>
                  </a:lnTo>
                  <a:lnTo>
                    <a:pt x="162" y="82"/>
                  </a:lnTo>
                  <a:lnTo>
                    <a:pt x="162" y="82"/>
                  </a:lnTo>
                  <a:lnTo>
                    <a:pt x="160" y="66"/>
                  </a:lnTo>
                  <a:lnTo>
                    <a:pt x="155" y="50"/>
                  </a:lnTo>
                  <a:lnTo>
                    <a:pt x="148" y="37"/>
                  </a:lnTo>
                  <a:lnTo>
                    <a:pt x="138" y="25"/>
                  </a:lnTo>
                  <a:lnTo>
                    <a:pt x="126" y="15"/>
                  </a:lnTo>
                  <a:lnTo>
                    <a:pt x="113" y="7"/>
                  </a:lnTo>
                  <a:lnTo>
                    <a:pt x="97" y="2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65" y="2"/>
                  </a:lnTo>
                  <a:lnTo>
                    <a:pt x="49" y="7"/>
                  </a:lnTo>
                  <a:lnTo>
                    <a:pt x="36" y="15"/>
                  </a:lnTo>
                  <a:lnTo>
                    <a:pt x="24" y="25"/>
                  </a:lnTo>
                  <a:lnTo>
                    <a:pt x="14" y="37"/>
                  </a:lnTo>
                  <a:lnTo>
                    <a:pt x="7" y="50"/>
                  </a:lnTo>
                  <a:lnTo>
                    <a:pt x="3" y="66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3" y="98"/>
                  </a:lnTo>
                  <a:lnTo>
                    <a:pt x="7" y="112"/>
                  </a:lnTo>
                  <a:lnTo>
                    <a:pt x="14" y="127"/>
                  </a:lnTo>
                  <a:lnTo>
                    <a:pt x="24" y="138"/>
                  </a:lnTo>
                  <a:lnTo>
                    <a:pt x="36" y="148"/>
                  </a:lnTo>
                  <a:lnTo>
                    <a:pt x="49" y="156"/>
                  </a:lnTo>
                  <a:lnTo>
                    <a:pt x="65" y="160"/>
                  </a:lnTo>
                  <a:lnTo>
                    <a:pt x="81" y="162"/>
                  </a:lnTo>
                  <a:lnTo>
                    <a:pt x="81" y="162"/>
                  </a:lnTo>
                  <a:close/>
                  <a:moveTo>
                    <a:pt x="81" y="29"/>
                  </a:moveTo>
                  <a:lnTo>
                    <a:pt x="81" y="29"/>
                  </a:lnTo>
                  <a:lnTo>
                    <a:pt x="91" y="31"/>
                  </a:lnTo>
                  <a:lnTo>
                    <a:pt x="101" y="34"/>
                  </a:lnTo>
                  <a:lnTo>
                    <a:pt x="110" y="38"/>
                  </a:lnTo>
                  <a:lnTo>
                    <a:pt x="117" y="45"/>
                  </a:lnTo>
                  <a:lnTo>
                    <a:pt x="123" y="53"/>
                  </a:lnTo>
                  <a:lnTo>
                    <a:pt x="129" y="61"/>
                  </a:lnTo>
                  <a:lnTo>
                    <a:pt x="132" y="71"/>
                  </a:lnTo>
                  <a:lnTo>
                    <a:pt x="133" y="82"/>
                  </a:lnTo>
                  <a:lnTo>
                    <a:pt x="133" y="82"/>
                  </a:lnTo>
                  <a:lnTo>
                    <a:pt x="132" y="92"/>
                  </a:lnTo>
                  <a:lnTo>
                    <a:pt x="129" y="102"/>
                  </a:lnTo>
                  <a:lnTo>
                    <a:pt x="123" y="111"/>
                  </a:lnTo>
                  <a:lnTo>
                    <a:pt x="117" y="118"/>
                  </a:lnTo>
                  <a:lnTo>
                    <a:pt x="110" y="124"/>
                  </a:lnTo>
                  <a:lnTo>
                    <a:pt x="101" y="130"/>
                  </a:lnTo>
                  <a:lnTo>
                    <a:pt x="91" y="133"/>
                  </a:lnTo>
                  <a:lnTo>
                    <a:pt x="81" y="133"/>
                  </a:lnTo>
                  <a:lnTo>
                    <a:pt x="81" y="133"/>
                  </a:lnTo>
                  <a:lnTo>
                    <a:pt x="71" y="133"/>
                  </a:lnTo>
                  <a:lnTo>
                    <a:pt x="61" y="130"/>
                  </a:lnTo>
                  <a:lnTo>
                    <a:pt x="52" y="124"/>
                  </a:lnTo>
                  <a:lnTo>
                    <a:pt x="45" y="118"/>
                  </a:lnTo>
                  <a:lnTo>
                    <a:pt x="39" y="111"/>
                  </a:lnTo>
                  <a:lnTo>
                    <a:pt x="33" y="102"/>
                  </a:lnTo>
                  <a:lnTo>
                    <a:pt x="30" y="9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3" y="61"/>
                  </a:lnTo>
                  <a:lnTo>
                    <a:pt x="39" y="53"/>
                  </a:lnTo>
                  <a:lnTo>
                    <a:pt x="45" y="45"/>
                  </a:lnTo>
                  <a:lnTo>
                    <a:pt x="52" y="38"/>
                  </a:lnTo>
                  <a:lnTo>
                    <a:pt x="61" y="34"/>
                  </a:lnTo>
                  <a:lnTo>
                    <a:pt x="71" y="31"/>
                  </a:lnTo>
                  <a:lnTo>
                    <a:pt x="81" y="29"/>
                  </a:lnTo>
                  <a:lnTo>
                    <a:pt x="81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44">
              <a:extLst>
                <a:ext uri="{FF2B5EF4-FFF2-40B4-BE49-F238E27FC236}">
                  <a16:creationId xmlns:a16="http://schemas.microsoft.com/office/drawing/2014/main" id="{9401CB70-96D0-A828-1FCA-6D932AD82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785" y="3981065"/>
              <a:ext cx="105973" cy="105973"/>
            </a:xfrm>
            <a:custGeom>
              <a:avLst/>
              <a:gdLst>
                <a:gd name="T0" fmla="*/ 67 w 135"/>
                <a:gd name="T1" fmla="*/ 135 h 135"/>
                <a:gd name="T2" fmla="*/ 93 w 135"/>
                <a:gd name="T3" fmla="*/ 129 h 135"/>
                <a:gd name="T4" fmla="*/ 115 w 135"/>
                <a:gd name="T5" fmla="*/ 115 h 135"/>
                <a:gd name="T6" fmla="*/ 130 w 135"/>
                <a:gd name="T7" fmla="*/ 93 h 135"/>
                <a:gd name="T8" fmla="*/ 135 w 135"/>
                <a:gd name="T9" fmla="*/ 67 h 135"/>
                <a:gd name="T10" fmla="*/ 134 w 135"/>
                <a:gd name="T11" fmla="*/ 54 h 135"/>
                <a:gd name="T12" fmla="*/ 124 w 135"/>
                <a:gd name="T13" fmla="*/ 29 h 135"/>
                <a:gd name="T14" fmla="*/ 105 w 135"/>
                <a:gd name="T15" fmla="*/ 12 h 135"/>
                <a:gd name="T16" fmla="*/ 82 w 135"/>
                <a:gd name="T17" fmla="*/ 2 h 135"/>
                <a:gd name="T18" fmla="*/ 67 w 135"/>
                <a:gd name="T19" fmla="*/ 0 h 135"/>
                <a:gd name="T20" fmla="*/ 41 w 135"/>
                <a:gd name="T21" fmla="*/ 4 h 135"/>
                <a:gd name="T22" fmla="*/ 21 w 135"/>
                <a:gd name="T23" fmla="*/ 19 h 135"/>
                <a:gd name="T24" fmla="*/ 6 w 135"/>
                <a:gd name="T25" fmla="*/ 41 h 135"/>
                <a:gd name="T26" fmla="*/ 0 w 135"/>
                <a:gd name="T27" fmla="*/ 67 h 135"/>
                <a:gd name="T28" fmla="*/ 2 w 135"/>
                <a:gd name="T29" fmla="*/ 81 h 135"/>
                <a:gd name="T30" fmla="*/ 12 w 135"/>
                <a:gd name="T31" fmla="*/ 105 h 135"/>
                <a:gd name="T32" fmla="*/ 29 w 135"/>
                <a:gd name="T33" fmla="*/ 124 h 135"/>
                <a:gd name="T34" fmla="*/ 54 w 135"/>
                <a:gd name="T35" fmla="*/ 134 h 135"/>
                <a:gd name="T36" fmla="*/ 67 w 135"/>
                <a:gd name="T37" fmla="*/ 135 h 135"/>
                <a:gd name="T38" fmla="*/ 67 w 135"/>
                <a:gd name="T39" fmla="*/ 29 h 135"/>
                <a:gd name="T40" fmla="*/ 83 w 135"/>
                <a:gd name="T41" fmla="*/ 32 h 135"/>
                <a:gd name="T42" fmla="*/ 95 w 135"/>
                <a:gd name="T43" fmla="*/ 41 h 135"/>
                <a:gd name="T44" fmla="*/ 103 w 135"/>
                <a:gd name="T45" fmla="*/ 52 h 135"/>
                <a:gd name="T46" fmla="*/ 106 w 135"/>
                <a:gd name="T47" fmla="*/ 67 h 135"/>
                <a:gd name="T48" fmla="*/ 105 w 135"/>
                <a:gd name="T49" fmla="*/ 76 h 135"/>
                <a:gd name="T50" fmla="*/ 99 w 135"/>
                <a:gd name="T51" fmla="*/ 89 h 135"/>
                <a:gd name="T52" fmla="*/ 89 w 135"/>
                <a:gd name="T53" fmla="*/ 99 h 135"/>
                <a:gd name="T54" fmla="*/ 76 w 135"/>
                <a:gd name="T55" fmla="*/ 105 h 135"/>
                <a:gd name="T56" fmla="*/ 67 w 135"/>
                <a:gd name="T57" fmla="*/ 106 h 135"/>
                <a:gd name="T58" fmla="*/ 53 w 135"/>
                <a:gd name="T59" fmla="*/ 103 h 135"/>
                <a:gd name="T60" fmla="*/ 41 w 135"/>
                <a:gd name="T61" fmla="*/ 95 h 135"/>
                <a:gd name="T62" fmla="*/ 32 w 135"/>
                <a:gd name="T63" fmla="*/ 81 h 135"/>
                <a:gd name="T64" fmla="*/ 29 w 135"/>
                <a:gd name="T65" fmla="*/ 67 h 135"/>
                <a:gd name="T66" fmla="*/ 29 w 135"/>
                <a:gd name="T67" fmla="*/ 60 h 135"/>
                <a:gd name="T68" fmla="*/ 35 w 135"/>
                <a:gd name="T69" fmla="*/ 45 h 135"/>
                <a:gd name="T70" fmla="*/ 47 w 135"/>
                <a:gd name="T71" fmla="*/ 35 h 135"/>
                <a:gd name="T72" fmla="*/ 60 w 135"/>
                <a:gd name="T73" fmla="*/ 29 h 135"/>
                <a:gd name="T74" fmla="*/ 67 w 135"/>
                <a:gd name="T75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35">
                  <a:moveTo>
                    <a:pt x="67" y="135"/>
                  </a:moveTo>
                  <a:lnTo>
                    <a:pt x="67" y="135"/>
                  </a:lnTo>
                  <a:lnTo>
                    <a:pt x="82" y="134"/>
                  </a:lnTo>
                  <a:lnTo>
                    <a:pt x="93" y="129"/>
                  </a:lnTo>
                  <a:lnTo>
                    <a:pt x="105" y="124"/>
                  </a:lnTo>
                  <a:lnTo>
                    <a:pt x="115" y="115"/>
                  </a:lnTo>
                  <a:lnTo>
                    <a:pt x="124" y="105"/>
                  </a:lnTo>
                  <a:lnTo>
                    <a:pt x="130" y="93"/>
                  </a:lnTo>
                  <a:lnTo>
                    <a:pt x="134" y="81"/>
                  </a:lnTo>
                  <a:lnTo>
                    <a:pt x="135" y="67"/>
                  </a:lnTo>
                  <a:lnTo>
                    <a:pt x="135" y="67"/>
                  </a:lnTo>
                  <a:lnTo>
                    <a:pt x="134" y="54"/>
                  </a:lnTo>
                  <a:lnTo>
                    <a:pt x="130" y="41"/>
                  </a:lnTo>
                  <a:lnTo>
                    <a:pt x="124" y="29"/>
                  </a:lnTo>
                  <a:lnTo>
                    <a:pt x="115" y="19"/>
                  </a:lnTo>
                  <a:lnTo>
                    <a:pt x="105" y="12"/>
                  </a:lnTo>
                  <a:lnTo>
                    <a:pt x="93" y="4"/>
                  </a:lnTo>
                  <a:lnTo>
                    <a:pt x="82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4" y="2"/>
                  </a:lnTo>
                  <a:lnTo>
                    <a:pt x="41" y="4"/>
                  </a:lnTo>
                  <a:lnTo>
                    <a:pt x="29" y="12"/>
                  </a:lnTo>
                  <a:lnTo>
                    <a:pt x="21" y="19"/>
                  </a:lnTo>
                  <a:lnTo>
                    <a:pt x="12" y="29"/>
                  </a:lnTo>
                  <a:lnTo>
                    <a:pt x="6" y="41"/>
                  </a:lnTo>
                  <a:lnTo>
                    <a:pt x="2" y="54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2" y="81"/>
                  </a:lnTo>
                  <a:lnTo>
                    <a:pt x="6" y="93"/>
                  </a:lnTo>
                  <a:lnTo>
                    <a:pt x="12" y="105"/>
                  </a:lnTo>
                  <a:lnTo>
                    <a:pt x="21" y="115"/>
                  </a:lnTo>
                  <a:lnTo>
                    <a:pt x="29" y="124"/>
                  </a:lnTo>
                  <a:lnTo>
                    <a:pt x="41" y="129"/>
                  </a:lnTo>
                  <a:lnTo>
                    <a:pt x="54" y="134"/>
                  </a:lnTo>
                  <a:lnTo>
                    <a:pt x="67" y="135"/>
                  </a:lnTo>
                  <a:lnTo>
                    <a:pt x="67" y="135"/>
                  </a:lnTo>
                  <a:close/>
                  <a:moveTo>
                    <a:pt x="67" y="29"/>
                  </a:moveTo>
                  <a:lnTo>
                    <a:pt x="67" y="29"/>
                  </a:lnTo>
                  <a:lnTo>
                    <a:pt x="76" y="29"/>
                  </a:lnTo>
                  <a:lnTo>
                    <a:pt x="83" y="32"/>
                  </a:lnTo>
                  <a:lnTo>
                    <a:pt x="89" y="35"/>
                  </a:lnTo>
                  <a:lnTo>
                    <a:pt x="95" y="41"/>
                  </a:lnTo>
                  <a:lnTo>
                    <a:pt x="99" y="45"/>
                  </a:lnTo>
                  <a:lnTo>
                    <a:pt x="103" y="52"/>
                  </a:lnTo>
                  <a:lnTo>
                    <a:pt x="105" y="60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5" y="76"/>
                  </a:lnTo>
                  <a:lnTo>
                    <a:pt x="103" y="81"/>
                  </a:lnTo>
                  <a:lnTo>
                    <a:pt x="99" y="89"/>
                  </a:lnTo>
                  <a:lnTo>
                    <a:pt x="95" y="95"/>
                  </a:lnTo>
                  <a:lnTo>
                    <a:pt x="89" y="99"/>
                  </a:lnTo>
                  <a:lnTo>
                    <a:pt x="83" y="103"/>
                  </a:lnTo>
                  <a:lnTo>
                    <a:pt x="76" y="105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0" y="105"/>
                  </a:lnTo>
                  <a:lnTo>
                    <a:pt x="53" y="103"/>
                  </a:lnTo>
                  <a:lnTo>
                    <a:pt x="47" y="99"/>
                  </a:lnTo>
                  <a:lnTo>
                    <a:pt x="41" y="95"/>
                  </a:lnTo>
                  <a:lnTo>
                    <a:pt x="35" y="89"/>
                  </a:lnTo>
                  <a:lnTo>
                    <a:pt x="32" y="81"/>
                  </a:lnTo>
                  <a:lnTo>
                    <a:pt x="29" y="76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0"/>
                  </a:lnTo>
                  <a:lnTo>
                    <a:pt x="32" y="52"/>
                  </a:lnTo>
                  <a:lnTo>
                    <a:pt x="35" y="45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53" y="32"/>
                  </a:lnTo>
                  <a:lnTo>
                    <a:pt x="60" y="29"/>
                  </a:lnTo>
                  <a:lnTo>
                    <a:pt x="67" y="29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5">
              <a:extLst>
                <a:ext uri="{FF2B5EF4-FFF2-40B4-BE49-F238E27FC236}">
                  <a16:creationId xmlns:a16="http://schemas.microsoft.com/office/drawing/2014/main" id="{BD98E95A-3255-355B-10DA-56E2AC08CA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2926" y="3981065"/>
              <a:ext cx="105973" cy="105973"/>
            </a:xfrm>
            <a:custGeom>
              <a:avLst/>
              <a:gdLst>
                <a:gd name="T0" fmla="*/ 67 w 134"/>
                <a:gd name="T1" fmla="*/ 135 h 135"/>
                <a:gd name="T2" fmla="*/ 93 w 134"/>
                <a:gd name="T3" fmla="*/ 129 h 135"/>
                <a:gd name="T4" fmla="*/ 115 w 134"/>
                <a:gd name="T5" fmla="*/ 115 h 135"/>
                <a:gd name="T6" fmla="*/ 129 w 134"/>
                <a:gd name="T7" fmla="*/ 93 h 135"/>
                <a:gd name="T8" fmla="*/ 134 w 134"/>
                <a:gd name="T9" fmla="*/ 67 h 135"/>
                <a:gd name="T10" fmla="*/ 134 w 134"/>
                <a:gd name="T11" fmla="*/ 54 h 135"/>
                <a:gd name="T12" fmla="*/ 123 w 134"/>
                <a:gd name="T13" fmla="*/ 29 h 135"/>
                <a:gd name="T14" fmla="*/ 105 w 134"/>
                <a:gd name="T15" fmla="*/ 12 h 135"/>
                <a:gd name="T16" fmla="*/ 80 w 134"/>
                <a:gd name="T17" fmla="*/ 2 h 135"/>
                <a:gd name="T18" fmla="*/ 67 w 134"/>
                <a:gd name="T19" fmla="*/ 0 h 135"/>
                <a:gd name="T20" fmla="*/ 41 w 134"/>
                <a:gd name="T21" fmla="*/ 4 h 135"/>
                <a:gd name="T22" fmla="*/ 19 w 134"/>
                <a:gd name="T23" fmla="*/ 19 h 135"/>
                <a:gd name="T24" fmla="*/ 4 w 134"/>
                <a:gd name="T25" fmla="*/ 41 h 135"/>
                <a:gd name="T26" fmla="*/ 0 w 134"/>
                <a:gd name="T27" fmla="*/ 67 h 135"/>
                <a:gd name="T28" fmla="*/ 1 w 134"/>
                <a:gd name="T29" fmla="*/ 81 h 135"/>
                <a:gd name="T30" fmla="*/ 11 w 134"/>
                <a:gd name="T31" fmla="*/ 105 h 135"/>
                <a:gd name="T32" fmla="*/ 29 w 134"/>
                <a:gd name="T33" fmla="*/ 124 h 135"/>
                <a:gd name="T34" fmla="*/ 54 w 134"/>
                <a:gd name="T35" fmla="*/ 134 h 135"/>
                <a:gd name="T36" fmla="*/ 67 w 134"/>
                <a:gd name="T37" fmla="*/ 135 h 135"/>
                <a:gd name="T38" fmla="*/ 67 w 134"/>
                <a:gd name="T39" fmla="*/ 29 h 135"/>
                <a:gd name="T40" fmla="*/ 81 w 134"/>
                <a:gd name="T41" fmla="*/ 32 h 135"/>
                <a:gd name="T42" fmla="*/ 94 w 134"/>
                <a:gd name="T43" fmla="*/ 41 h 135"/>
                <a:gd name="T44" fmla="*/ 102 w 134"/>
                <a:gd name="T45" fmla="*/ 52 h 135"/>
                <a:gd name="T46" fmla="*/ 105 w 134"/>
                <a:gd name="T47" fmla="*/ 67 h 135"/>
                <a:gd name="T48" fmla="*/ 105 w 134"/>
                <a:gd name="T49" fmla="*/ 76 h 135"/>
                <a:gd name="T50" fmla="*/ 99 w 134"/>
                <a:gd name="T51" fmla="*/ 89 h 135"/>
                <a:gd name="T52" fmla="*/ 89 w 134"/>
                <a:gd name="T53" fmla="*/ 99 h 135"/>
                <a:gd name="T54" fmla="*/ 74 w 134"/>
                <a:gd name="T55" fmla="*/ 105 h 135"/>
                <a:gd name="T56" fmla="*/ 67 w 134"/>
                <a:gd name="T57" fmla="*/ 106 h 135"/>
                <a:gd name="T58" fmla="*/ 52 w 134"/>
                <a:gd name="T59" fmla="*/ 103 h 135"/>
                <a:gd name="T60" fmla="*/ 39 w 134"/>
                <a:gd name="T61" fmla="*/ 95 h 135"/>
                <a:gd name="T62" fmla="*/ 32 w 134"/>
                <a:gd name="T63" fmla="*/ 81 h 135"/>
                <a:gd name="T64" fmla="*/ 29 w 134"/>
                <a:gd name="T65" fmla="*/ 67 h 135"/>
                <a:gd name="T66" fmla="*/ 29 w 134"/>
                <a:gd name="T67" fmla="*/ 60 h 135"/>
                <a:gd name="T68" fmla="*/ 35 w 134"/>
                <a:gd name="T69" fmla="*/ 45 h 135"/>
                <a:gd name="T70" fmla="*/ 45 w 134"/>
                <a:gd name="T71" fmla="*/ 35 h 135"/>
                <a:gd name="T72" fmla="*/ 59 w 134"/>
                <a:gd name="T73" fmla="*/ 29 h 135"/>
                <a:gd name="T74" fmla="*/ 67 w 134"/>
                <a:gd name="T75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135">
                  <a:moveTo>
                    <a:pt x="67" y="135"/>
                  </a:moveTo>
                  <a:lnTo>
                    <a:pt x="67" y="135"/>
                  </a:lnTo>
                  <a:lnTo>
                    <a:pt x="80" y="134"/>
                  </a:lnTo>
                  <a:lnTo>
                    <a:pt x="93" y="129"/>
                  </a:lnTo>
                  <a:lnTo>
                    <a:pt x="105" y="124"/>
                  </a:lnTo>
                  <a:lnTo>
                    <a:pt x="115" y="115"/>
                  </a:lnTo>
                  <a:lnTo>
                    <a:pt x="123" y="105"/>
                  </a:lnTo>
                  <a:lnTo>
                    <a:pt x="129" y="93"/>
                  </a:lnTo>
                  <a:lnTo>
                    <a:pt x="134" y="81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4" y="54"/>
                  </a:lnTo>
                  <a:lnTo>
                    <a:pt x="129" y="41"/>
                  </a:lnTo>
                  <a:lnTo>
                    <a:pt x="123" y="29"/>
                  </a:lnTo>
                  <a:lnTo>
                    <a:pt x="115" y="19"/>
                  </a:lnTo>
                  <a:lnTo>
                    <a:pt x="105" y="12"/>
                  </a:lnTo>
                  <a:lnTo>
                    <a:pt x="93" y="4"/>
                  </a:lnTo>
                  <a:lnTo>
                    <a:pt x="80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4" y="2"/>
                  </a:lnTo>
                  <a:lnTo>
                    <a:pt x="41" y="4"/>
                  </a:lnTo>
                  <a:lnTo>
                    <a:pt x="29" y="12"/>
                  </a:lnTo>
                  <a:lnTo>
                    <a:pt x="19" y="19"/>
                  </a:lnTo>
                  <a:lnTo>
                    <a:pt x="11" y="29"/>
                  </a:lnTo>
                  <a:lnTo>
                    <a:pt x="4" y="41"/>
                  </a:lnTo>
                  <a:lnTo>
                    <a:pt x="1" y="54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81"/>
                  </a:lnTo>
                  <a:lnTo>
                    <a:pt x="4" y="93"/>
                  </a:lnTo>
                  <a:lnTo>
                    <a:pt x="11" y="105"/>
                  </a:lnTo>
                  <a:lnTo>
                    <a:pt x="19" y="115"/>
                  </a:lnTo>
                  <a:lnTo>
                    <a:pt x="29" y="124"/>
                  </a:lnTo>
                  <a:lnTo>
                    <a:pt x="41" y="129"/>
                  </a:lnTo>
                  <a:lnTo>
                    <a:pt x="54" y="134"/>
                  </a:lnTo>
                  <a:lnTo>
                    <a:pt x="67" y="135"/>
                  </a:lnTo>
                  <a:lnTo>
                    <a:pt x="67" y="135"/>
                  </a:lnTo>
                  <a:close/>
                  <a:moveTo>
                    <a:pt x="67" y="29"/>
                  </a:moveTo>
                  <a:lnTo>
                    <a:pt x="67" y="29"/>
                  </a:lnTo>
                  <a:lnTo>
                    <a:pt x="74" y="29"/>
                  </a:lnTo>
                  <a:lnTo>
                    <a:pt x="81" y="32"/>
                  </a:lnTo>
                  <a:lnTo>
                    <a:pt x="89" y="35"/>
                  </a:lnTo>
                  <a:lnTo>
                    <a:pt x="94" y="41"/>
                  </a:lnTo>
                  <a:lnTo>
                    <a:pt x="99" y="45"/>
                  </a:lnTo>
                  <a:lnTo>
                    <a:pt x="102" y="52"/>
                  </a:lnTo>
                  <a:lnTo>
                    <a:pt x="105" y="60"/>
                  </a:lnTo>
                  <a:lnTo>
                    <a:pt x="105" y="67"/>
                  </a:lnTo>
                  <a:lnTo>
                    <a:pt x="105" y="67"/>
                  </a:lnTo>
                  <a:lnTo>
                    <a:pt x="105" y="76"/>
                  </a:lnTo>
                  <a:lnTo>
                    <a:pt x="102" y="81"/>
                  </a:lnTo>
                  <a:lnTo>
                    <a:pt x="99" y="89"/>
                  </a:lnTo>
                  <a:lnTo>
                    <a:pt x="94" y="95"/>
                  </a:lnTo>
                  <a:lnTo>
                    <a:pt x="89" y="99"/>
                  </a:lnTo>
                  <a:lnTo>
                    <a:pt x="81" y="103"/>
                  </a:lnTo>
                  <a:lnTo>
                    <a:pt x="74" y="105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59" y="105"/>
                  </a:lnTo>
                  <a:lnTo>
                    <a:pt x="52" y="103"/>
                  </a:lnTo>
                  <a:lnTo>
                    <a:pt x="45" y="99"/>
                  </a:lnTo>
                  <a:lnTo>
                    <a:pt x="39" y="95"/>
                  </a:lnTo>
                  <a:lnTo>
                    <a:pt x="35" y="89"/>
                  </a:lnTo>
                  <a:lnTo>
                    <a:pt x="32" y="81"/>
                  </a:lnTo>
                  <a:lnTo>
                    <a:pt x="29" y="76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0"/>
                  </a:lnTo>
                  <a:lnTo>
                    <a:pt x="32" y="52"/>
                  </a:lnTo>
                  <a:lnTo>
                    <a:pt x="35" y="45"/>
                  </a:lnTo>
                  <a:lnTo>
                    <a:pt x="39" y="41"/>
                  </a:lnTo>
                  <a:lnTo>
                    <a:pt x="45" y="35"/>
                  </a:lnTo>
                  <a:lnTo>
                    <a:pt x="52" y="32"/>
                  </a:lnTo>
                  <a:lnTo>
                    <a:pt x="59" y="29"/>
                  </a:lnTo>
                  <a:lnTo>
                    <a:pt x="67" y="29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46">
              <a:extLst>
                <a:ext uri="{FF2B5EF4-FFF2-40B4-BE49-F238E27FC236}">
                  <a16:creationId xmlns:a16="http://schemas.microsoft.com/office/drawing/2014/main" id="{0ABC3F43-47ED-9EB0-068D-4E9CC1E27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5076" y="4089392"/>
              <a:ext cx="348532" cy="186042"/>
            </a:xfrm>
            <a:custGeom>
              <a:avLst/>
              <a:gdLst>
                <a:gd name="T0" fmla="*/ 358 w 445"/>
                <a:gd name="T1" fmla="*/ 31 h 236"/>
                <a:gd name="T2" fmla="*/ 329 w 445"/>
                <a:gd name="T3" fmla="*/ 32 h 236"/>
                <a:gd name="T4" fmla="*/ 321 w 445"/>
                <a:gd name="T5" fmla="*/ 23 h 236"/>
                <a:gd name="T6" fmla="*/ 298 w 445"/>
                <a:gd name="T7" fmla="*/ 13 h 236"/>
                <a:gd name="T8" fmla="*/ 249 w 445"/>
                <a:gd name="T9" fmla="*/ 2 h 236"/>
                <a:gd name="T10" fmla="*/ 222 w 445"/>
                <a:gd name="T11" fmla="*/ 0 h 236"/>
                <a:gd name="T12" fmla="*/ 170 w 445"/>
                <a:gd name="T13" fmla="*/ 6 h 236"/>
                <a:gd name="T14" fmla="*/ 125 w 445"/>
                <a:gd name="T15" fmla="*/ 22 h 236"/>
                <a:gd name="T16" fmla="*/ 116 w 445"/>
                <a:gd name="T17" fmla="*/ 32 h 236"/>
                <a:gd name="T18" fmla="*/ 102 w 445"/>
                <a:gd name="T19" fmla="*/ 31 h 236"/>
                <a:gd name="T20" fmla="*/ 87 w 445"/>
                <a:gd name="T21" fmla="*/ 31 h 236"/>
                <a:gd name="T22" fmla="*/ 45 w 445"/>
                <a:gd name="T23" fmla="*/ 35 h 236"/>
                <a:gd name="T24" fmla="*/ 9 w 445"/>
                <a:gd name="T25" fmla="*/ 48 h 236"/>
                <a:gd name="T26" fmla="*/ 0 w 445"/>
                <a:gd name="T27" fmla="*/ 236 h 236"/>
                <a:gd name="T28" fmla="*/ 116 w 445"/>
                <a:gd name="T29" fmla="*/ 236 h 236"/>
                <a:gd name="T30" fmla="*/ 299 w 445"/>
                <a:gd name="T31" fmla="*/ 236 h 236"/>
                <a:gd name="T32" fmla="*/ 445 w 445"/>
                <a:gd name="T33" fmla="*/ 53 h 236"/>
                <a:gd name="T34" fmla="*/ 438 w 445"/>
                <a:gd name="T35" fmla="*/ 48 h 236"/>
                <a:gd name="T36" fmla="*/ 400 w 445"/>
                <a:gd name="T37" fmla="*/ 35 h 236"/>
                <a:gd name="T38" fmla="*/ 358 w 445"/>
                <a:gd name="T39" fmla="*/ 31 h 236"/>
                <a:gd name="T40" fmla="*/ 29 w 445"/>
                <a:gd name="T41" fmla="*/ 207 h 236"/>
                <a:gd name="T42" fmla="*/ 29 w 445"/>
                <a:gd name="T43" fmla="*/ 70 h 236"/>
                <a:gd name="T44" fmla="*/ 71 w 445"/>
                <a:gd name="T45" fmla="*/ 60 h 236"/>
                <a:gd name="T46" fmla="*/ 116 w 445"/>
                <a:gd name="T47" fmla="*/ 63 h 236"/>
                <a:gd name="T48" fmla="*/ 29 w 445"/>
                <a:gd name="T49" fmla="*/ 207 h 236"/>
                <a:gd name="T50" fmla="*/ 145 w 445"/>
                <a:gd name="T51" fmla="*/ 44 h 236"/>
                <a:gd name="T52" fmla="*/ 163 w 445"/>
                <a:gd name="T53" fmla="*/ 38 h 236"/>
                <a:gd name="T54" fmla="*/ 202 w 445"/>
                <a:gd name="T55" fmla="*/ 31 h 236"/>
                <a:gd name="T56" fmla="*/ 222 w 445"/>
                <a:gd name="T57" fmla="*/ 29 h 236"/>
                <a:gd name="T58" fmla="*/ 263 w 445"/>
                <a:gd name="T59" fmla="*/ 34 h 236"/>
                <a:gd name="T60" fmla="*/ 299 w 445"/>
                <a:gd name="T61" fmla="*/ 45 h 236"/>
                <a:gd name="T62" fmla="*/ 145 w 445"/>
                <a:gd name="T63" fmla="*/ 207 h 236"/>
                <a:gd name="T64" fmla="*/ 329 w 445"/>
                <a:gd name="T65" fmla="*/ 207 h 236"/>
                <a:gd name="T66" fmla="*/ 329 w 445"/>
                <a:gd name="T67" fmla="*/ 63 h 236"/>
                <a:gd name="T68" fmla="*/ 374 w 445"/>
                <a:gd name="T69" fmla="*/ 60 h 236"/>
                <a:gd name="T70" fmla="*/ 416 w 445"/>
                <a:gd name="T71" fmla="*/ 7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5" h="236">
                  <a:moveTo>
                    <a:pt x="358" y="31"/>
                  </a:moveTo>
                  <a:lnTo>
                    <a:pt x="358" y="31"/>
                  </a:lnTo>
                  <a:lnTo>
                    <a:pt x="343" y="31"/>
                  </a:lnTo>
                  <a:lnTo>
                    <a:pt x="329" y="32"/>
                  </a:lnTo>
                  <a:lnTo>
                    <a:pt x="329" y="26"/>
                  </a:lnTo>
                  <a:lnTo>
                    <a:pt x="321" y="23"/>
                  </a:lnTo>
                  <a:lnTo>
                    <a:pt x="321" y="23"/>
                  </a:lnTo>
                  <a:lnTo>
                    <a:pt x="298" y="13"/>
                  </a:lnTo>
                  <a:lnTo>
                    <a:pt x="275" y="6"/>
                  </a:lnTo>
                  <a:lnTo>
                    <a:pt x="249" y="2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196" y="2"/>
                  </a:lnTo>
                  <a:lnTo>
                    <a:pt x="170" y="6"/>
                  </a:lnTo>
                  <a:lnTo>
                    <a:pt x="147" y="13"/>
                  </a:lnTo>
                  <a:lnTo>
                    <a:pt x="125" y="22"/>
                  </a:lnTo>
                  <a:lnTo>
                    <a:pt x="116" y="26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02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65" y="32"/>
                  </a:lnTo>
                  <a:lnTo>
                    <a:pt x="45" y="35"/>
                  </a:lnTo>
                  <a:lnTo>
                    <a:pt x="26" y="41"/>
                  </a:lnTo>
                  <a:lnTo>
                    <a:pt x="9" y="48"/>
                  </a:lnTo>
                  <a:lnTo>
                    <a:pt x="0" y="53"/>
                  </a:lnTo>
                  <a:lnTo>
                    <a:pt x="0" y="236"/>
                  </a:lnTo>
                  <a:lnTo>
                    <a:pt x="116" y="236"/>
                  </a:lnTo>
                  <a:lnTo>
                    <a:pt x="116" y="236"/>
                  </a:lnTo>
                  <a:lnTo>
                    <a:pt x="299" y="236"/>
                  </a:lnTo>
                  <a:lnTo>
                    <a:pt x="299" y="236"/>
                  </a:lnTo>
                  <a:lnTo>
                    <a:pt x="445" y="236"/>
                  </a:lnTo>
                  <a:lnTo>
                    <a:pt x="445" y="53"/>
                  </a:lnTo>
                  <a:lnTo>
                    <a:pt x="438" y="48"/>
                  </a:lnTo>
                  <a:lnTo>
                    <a:pt x="438" y="48"/>
                  </a:lnTo>
                  <a:lnTo>
                    <a:pt x="419" y="41"/>
                  </a:lnTo>
                  <a:lnTo>
                    <a:pt x="400" y="35"/>
                  </a:lnTo>
                  <a:lnTo>
                    <a:pt x="379" y="32"/>
                  </a:lnTo>
                  <a:lnTo>
                    <a:pt x="358" y="31"/>
                  </a:lnTo>
                  <a:lnTo>
                    <a:pt x="358" y="31"/>
                  </a:lnTo>
                  <a:close/>
                  <a:moveTo>
                    <a:pt x="29" y="207"/>
                  </a:moveTo>
                  <a:lnTo>
                    <a:pt x="29" y="70"/>
                  </a:lnTo>
                  <a:lnTo>
                    <a:pt x="29" y="70"/>
                  </a:lnTo>
                  <a:lnTo>
                    <a:pt x="49" y="64"/>
                  </a:lnTo>
                  <a:lnTo>
                    <a:pt x="71" y="60"/>
                  </a:lnTo>
                  <a:lnTo>
                    <a:pt x="94" y="60"/>
                  </a:lnTo>
                  <a:lnTo>
                    <a:pt x="116" y="63"/>
                  </a:lnTo>
                  <a:lnTo>
                    <a:pt x="116" y="207"/>
                  </a:lnTo>
                  <a:lnTo>
                    <a:pt x="29" y="207"/>
                  </a:lnTo>
                  <a:close/>
                  <a:moveTo>
                    <a:pt x="145" y="207"/>
                  </a:moveTo>
                  <a:lnTo>
                    <a:pt x="145" y="44"/>
                  </a:lnTo>
                  <a:lnTo>
                    <a:pt x="145" y="44"/>
                  </a:lnTo>
                  <a:lnTo>
                    <a:pt x="163" y="38"/>
                  </a:lnTo>
                  <a:lnTo>
                    <a:pt x="182" y="34"/>
                  </a:lnTo>
                  <a:lnTo>
                    <a:pt x="202" y="31"/>
                  </a:lnTo>
                  <a:lnTo>
                    <a:pt x="222" y="29"/>
                  </a:lnTo>
                  <a:lnTo>
                    <a:pt x="222" y="29"/>
                  </a:lnTo>
                  <a:lnTo>
                    <a:pt x="243" y="31"/>
                  </a:lnTo>
                  <a:lnTo>
                    <a:pt x="263" y="34"/>
                  </a:lnTo>
                  <a:lnTo>
                    <a:pt x="282" y="38"/>
                  </a:lnTo>
                  <a:lnTo>
                    <a:pt x="299" y="45"/>
                  </a:lnTo>
                  <a:lnTo>
                    <a:pt x="299" y="207"/>
                  </a:lnTo>
                  <a:lnTo>
                    <a:pt x="145" y="207"/>
                  </a:lnTo>
                  <a:close/>
                  <a:moveTo>
                    <a:pt x="416" y="207"/>
                  </a:moveTo>
                  <a:lnTo>
                    <a:pt x="329" y="207"/>
                  </a:lnTo>
                  <a:lnTo>
                    <a:pt x="329" y="63"/>
                  </a:lnTo>
                  <a:lnTo>
                    <a:pt x="329" y="63"/>
                  </a:lnTo>
                  <a:lnTo>
                    <a:pt x="352" y="60"/>
                  </a:lnTo>
                  <a:lnTo>
                    <a:pt x="374" y="60"/>
                  </a:lnTo>
                  <a:lnTo>
                    <a:pt x="395" y="64"/>
                  </a:lnTo>
                  <a:lnTo>
                    <a:pt x="416" y="70"/>
                  </a:lnTo>
                  <a:lnTo>
                    <a:pt x="416" y="20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331D1B1-043A-C807-7960-06AC07201025}"/>
              </a:ext>
            </a:extLst>
          </p:cNvPr>
          <p:cNvSpPr txBox="1"/>
          <p:nvPr/>
        </p:nvSpPr>
        <p:spPr>
          <a:xfrm>
            <a:off x="8216285" y="2258787"/>
            <a:ext cx="2522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/>
              <a:t>Uzņēmuma vērtības</a:t>
            </a:r>
          </a:p>
        </p:txBody>
      </p:sp>
    </p:spTree>
    <p:extLst>
      <p:ext uri="{BB962C8B-B14F-4D97-AF65-F5344CB8AC3E}">
        <p14:creationId xmlns:p14="http://schemas.microsoft.com/office/powerpoint/2010/main" val="157310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4" y="0"/>
            <a:ext cx="10966282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SIA «Latvijas vēja parki» plāni un stratēģiskais mērķis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986D02F4-D62C-67E7-0391-0DEFA2D07F31}"/>
              </a:ext>
            </a:extLst>
          </p:cNvPr>
          <p:cNvSpPr txBox="1"/>
          <p:nvPr/>
        </p:nvSpPr>
        <p:spPr>
          <a:xfrm>
            <a:off x="8249862" y="1513299"/>
            <a:ext cx="3744419" cy="4628831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2700" algn="ctr">
              <a:spcBef>
                <a:spcPts val="1775"/>
              </a:spcBef>
            </a:pP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LVP izveidots ar MK rīkojumu, un tā vispārējais stratēģiskais mērķis ir </a:t>
            </a:r>
            <a:r>
              <a:rPr lang="lv-LV" sz="1600" i="1" spc="25" dirty="0">
                <a:latin typeface="Arial" panose="020B0604020202020204" pitchFamily="34" charset="0"/>
                <a:cs typeface="Arial" panose="020B0604020202020204" pitchFamily="34" charset="0"/>
              </a:rPr>
              <a:t>«īstenot stratēģiski svarīgu vēja parku projektus Latvijas Nacionālajā enerģētikas un klimata plānā 2021.–2030. gadam iekļauto mērķu sasniegšanai un turpmākai virzībai uz </a:t>
            </a:r>
            <a:r>
              <a:rPr lang="lv-LV" sz="1600" i="1" spc="25" dirty="0" err="1">
                <a:latin typeface="Arial" panose="020B0604020202020204" pitchFamily="34" charset="0"/>
                <a:cs typeface="Arial" panose="020B0604020202020204" pitchFamily="34" charset="0"/>
              </a:rPr>
              <a:t>klimatneitralitātes</a:t>
            </a:r>
            <a:r>
              <a:rPr lang="lv-LV" sz="1600" i="1" spc="25" dirty="0">
                <a:latin typeface="Arial" panose="020B0604020202020204" pitchFamily="34" charset="0"/>
                <a:cs typeface="Arial" panose="020B0604020202020204" pitchFamily="34" charset="0"/>
              </a:rPr>
              <a:t> sasniegšanu, veicinot enerģētiskās neatkarības nodrošināšanu».</a:t>
            </a:r>
            <a:endParaRPr lang="en-US" sz="1600" i="1" spc="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775"/>
              </a:spcBef>
            </a:pPr>
            <a:endParaRPr lang="lv-LV" sz="1600" b="1" i="1" spc="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775"/>
              </a:spcBef>
            </a:pP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Atbilstoši MK noteikumu Nr. 350 (19.06.2018) grozījumu prasībām šobrīd uzņēmums paredz izbūvēt vismaz 800 MW VES jaudu, sākot izpēti 39 941 ha meža teritoriju.</a:t>
            </a:r>
            <a:endParaRPr lang="lv-LV" sz="1600" b="1" spc="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9A1669-ED7B-A677-9F17-C44900F3B011}"/>
              </a:ext>
            </a:extLst>
          </p:cNvPr>
          <p:cNvCxnSpPr/>
          <p:nvPr/>
        </p:nvCxnSpPr>
        <p:spPr>
          <a:xfrm>
            <a:off x="8249862" y="4575389"/>
            <a:ext cx="3564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4739175-5E7E-1315-769E-564A6CAE5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" t="10000" r="990" b="8718"/>
          <a:stretch/>
        </p:blipFill>
        <p:spPr>
          <a:xfrm>
            <a:off x="135409" y="1225315"/>
            <a:ext cx="8038253" cy="4771772"/>
          </a:xfrm>
          <a:prstGeom prst="rect">
            <a:avLst/>
          </a:prstGeom>
        </p:spPr>
      </p:pic>
      <p:pic>
        <p:nvPicPr>
          <p:cNvPr id="18" name="Graphic 17" descr="Wind Turbines with solid fill">
            <a:extLst>
              <a:ext uri="{FF2B5EF4-FFF2-40B4-BE49-F238E27FC236}">
                <a16:creationId xmlns:a16="http://schemas.microsoft.com/office/drawing/2014/main" id="{B1DC0651-E09C-69C0-3690-ACC28B488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046" y="5494917"/>
            <a:ext cx="448380" cy="448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77778-C15D-2186-4B90-23AFE739513F}"/>
              </a:ext>
            </a:extLst>
          </p:cNvPr>
          <p:cNvSpPr/>
          <p:nvPr/>
        </p:nvSpPr>
        <p:spPr>
          <a:xfrm>
            <a:off x="4635500" y="3928701"/>
            <a:ext cx="120015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F59DB-583B-BC29-3183-BC42CC56A27A}"/>
              </a:ext>
            </a:extLst>
          </p:cNvPr>
          <p:cNvSpPr txBox="1"/>
          <p:nvPr/>
        </p:nvSpPr>
        <p:spPr>
          <a:xfrm>
            <a:off x="4537077" y="3884722"/>
            <a:ext cx="1495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b="1" i="1" dirty="0"/>
              <a:t>Ogre – Bauska-Aizkraukle</a:t>
            </a:r>
            <a:endParaRPr lang="en-US" sz="900" b="1" i="1" dirty="0"/>
          </a:p>
        </p:txBody>
      </p:sp>
    </p:spTree>
    <p:extLst>
      <p:ext uri="{BB962C8B-B14F-4D97-AF65-F5344CB8AC3E}">
        <p14:creationId xmlns:p14="http://schemas.microsoft.com/office/powerpoint/2010/main" val="365027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8FFCD95-50E5-4924-802B-9026CA2EB6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8FFCD95-50E5-4924-802B-9026CA2EB6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F4CE90-4D2A-4972-8CCC-3E37F37E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778449" cy="1325563"/>
          </a:xfrm>
        </p:spPr>
        <p:txBody>
          <a:bodyPr vert="horz">
            <a:normAutofit/>
          </a:bodyPr>
          <a:lstStyle/>
          <a:p>
            <a:r>
              <a:rPr lang="lv-LV" sz="3200" b="1" dirty="0"/>
              <a:t>Latvija arvien vairāk importē elektroenerģiju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B0162-2705-0B95-FB77-C324C04C87CE}"/>
              </a:ext>
            </a:extLst>
          </p:cNvPr>
          <p:cNvSpPr/>
          <p:nvPr/>
        </p:nvSpPr>
        <p:spPr>
          <a:xfrm>
            <a:off x="669126" y="1490472"/>
            <a:ext cx="7368450" cy="484757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F1A4F-0230-6C77-196F-AD4E22812D7C}"/>
              </a:ext>
            </a:extLst>
          </p:cNvPr>
          <p:cNvSpPr txBox="1"/>
          <p:nvPr/>
        </p:nvSpPr>
        <p:spPr>
          <a:xfrm>
            <a:off x="587191" y="6573891"/>
            <a:ext cx="92605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dirty="0">
                <a:latin typeface="Arial" panose="020B0604020202020204" pitchFamily="34" charset="0"/>
                <a:cs typeface="Arial" panose="020B0604020202020204" pitchFamily="34" charset="0"/>
              </a:rPr>
              <a:t>Avots: </a:t>
            </a:r>
            <a:r>
              <a:rPr lang="lv-LV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https://www.ast.lv/lv/electricity-market-review?year=2022&amp;month=13</a:t>
            </a:r>
            <a:r>
              <a:rPr lang="lv-LV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0F35E7-B0EA-5A92-6004-E5888458A9F2}"/>
              </a:ext>
            </a:extLst>
          </p:cNvPr>
          <p:cNvSpPr/>
          <p:nvPr/>
        </p:nvSpPr>
        <p:spPr>
          <a:xfrm>
            <a:off x="3024141" y="5899842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5DC9A-FAC7-6A51-03A0-32B14DB92452}"/>
              </a:ext>
            </a:extLst>
          </p:cNvPr>
          <p:cNvSpPr txBox="1"/>
          <p:nvPr/>
        </p:nvSpPr>
        <p:spPr>
          <a:xfrm>
            <a:off x="3897979" y="5919168"/>
            <a:ext cx="405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Importa īpatsvars no LV el. patēriņa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97CFC88-D89B-934A-CA60-4C42D4DE5FA2}"/>
              </a:ext>
            </a:extLst>
          </p:cNvPr>
          <p:cNvSpPr txBox="1"/>
          <p:nvPr/>
        </p:nvSpPr>
        <p:spPr>
          <a:xfrm>
            <a:off x="8249863" y="1589785"/>
            <a:ext cx="3465888" cy="464422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lv-LV" sz="1600" b="1" spc="25" dirty="0">
                <a:latin typeface="Arial" panose="020B0604020202020204" pitchFamily="34" charset="0"/>
                <a:cs typeface="Arial" panose="020B0604020202020204" pitchFamily="34" charset="0"/>
              </a:rPr>
              <a:t>Secinājumi</a:t>
            </a:r>
          </a:p>
          <a:p>
            <a:pPr marL="2984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Negatīvā elektroenerģijas saldo (importa) īpatsvars pret elektroenerģijas gala patēriņu Latvijā no 2018.-2022.g. stabili ir pieaudzis. 2023.g. ir ietekmējis HES izstrādes pieaugums un patēriņa samazinājums</a:t>
            </a:r>
          </a:p>
          <a:p>
            <a:pPr marL="2984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Eksperti prognozē elektroenerģijas </a:t>
            </a: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patēriņa dubultošanos </a:t>
            </a: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visā Eiropā – zaļā elektrība būs nākotnes «degviela»</a:t>
            </a:r>
          </a:p>
          <a:p>
            <a:pPr marL="2984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600" spc="25" dirty="0">
                <a:latin typeface="Arial" panose="020B0604020202020204" pitchFamily="34" charset="0"/>
                <a:cs typeface="Arial" panose="020B0604020202020204" pitchFamily="34" charset="0"/>
              </a:rPr>
              <a:t>Ja savas ražošanas jaudas neattīstīsim, šī plaisa kļūs arvien lielāka, ja attīstīsim – kļūsim par eksportētājiem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FD66982-6487-A4AA-4399-D2D2CF980050}"/>
              </a:ext>
            </a:extLst>
          </p:cNvPr>
          <p:cNvGraphicFramePr>
            <a:graphicFrameLocks/>
          </p:cNvGraphicFramePr>
          <p:nvPr/>
        </p:nvGraphicFramePr>
        <p:xfrm>
          <a:off x="770965" y="1690688"/>
          <a:ext cx="7182398" cy="411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75E6D00E-7DDF-0D64-16C8-340B0E2F6F3D}"/>
              </a:ext>
            </a:extLst>
          </p:cNvPr>
          <p:cNvSpPr/>
          <p:nvPr/>
        </p:nvSpPr>
        <p:spPr>
          <a:xfrm>
            <a:off x="5905502" y="2653982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32B3B9-55BA-127B-9523-F9B2DF18B5A7}"/>
              </a:ext>
            </a:extLst>
          </p:cNvPr>
          <p:cNvSpPr/>
          <p:nvPr/>
        </p:nvSpPr>
        <p:spPr>
          <a:xfrm>
            <a:off x="4905555" y="3338823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0A7D76-5A4F-28A4-3BFA-66BFC52FCCFA}"/>
              </a:ext>
            </a:extLst>
          </p:cNvPr>
          <p:cNvSpPr/>
          <p:nvPr/>
        </p:nvSpPr>
        <p:spPr>
          <a:xfrm>
            <a:off x="3874618" y="3570840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577046-8C02-8573-46C2-DEE4A1DC4912}"/>
              </a:ext>
            </a:extLst>
          </p:cNvPr>
          <p:cNvSpPr/>
          <p:nvPr/>
        </p:nvSpPr>
        <p:spPr>
          <a:xfrm>
            <a:off x="2859885" y="4187598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D4DB79-1C35-68EF-62B0-97F20E5659ED}"/>
              </a:ext>
            </a:extLst>
          </p:cNvPr>
          <p:cNvSpPr/>
          <p:nvPr/>
        </p:nvSpPr>
        <p:spPr>
          <a:xfrm>
            <a:off x="1837910" y="4454402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120E89-71DB-048A-5015-54F7E5C947BB}"/>
              </a:ext>
            </a:extLst>
          </p:cNvPr>
          <p:cNvSpPr/>
          <p:nvPr/>
        </p:nvSpPr>
        <p:spPr>
          <a:xfrm>
            <a:off x="6935599" y="4596775"/>
            <a:ext cx="787722" cy="320594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34994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4" y="0"/>
            <a:ext cx="10966282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SIA «Latvijas vēja parki» sniegtā vērtība sabiedrībai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CCF294-668B-DE32-2230-A9F96FED1D5A}"/>
              </a:ext>
            </a:extLst>
          </p:cNvPr>
          <p:cNvGrpSpPr/>
          <p:nvPr/>
        </p:nvGrpSpPr>
        <p:grpSpPr>
          <a:xfrm>
            <a:off x="838200" y="1808164"/>
            <a:ext cx="3216442" cy="1972306"/>
            <a:chOff x="838200" y="1808164"/>
            <a:chExt cx="3216442" cy="1972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ECBD17-2809-D947-2CC1-B99565C68CB5}"/>
                </a:ext>
              </a:extLst>
            </p:cNvPr>
            <p:cNvSpPr/>
            <p:nvPr/>
          </p:nvSpPr>
          <p:spPr>
            <a:xfrm>
              <a:off x="838200" y="1808164"/>
              <a:ext cx="3216442" cy="8923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76896C-7145-B4E4-2234-F551DE3CA70E}"/>
                </a:ext>
              </a:extLst>
            </p:cNvPr>
            <p:cNvSpPr/>
            <p:nvPr/>
          </p:nvSpPr>
          <p:spPr>
            <a:xfrm>
              <a:off x="838200" y="2700470"/>
              <a:ext cx="3216442" cy="10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376081-7D5B-0459-8DF2-CDF35F8D2CB2}"/>
                </a:ext>
              </a:extLst>
            </p:cNvPr>
            <p:cNvSpPr txBox="1"/>
            <p:nvPr/>
          </p:nvSpPr>
          <p:spPr>
            <a:xfrm>
              <a:off x="1272117" y="2812173"/>
              <a:ext cx="2348607" cy="8445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Vismaz 800 MW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Uzstādītas VES jaudas,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BĶO</a:t>
              </a: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 līdz 1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0 MW</a:t>
              </a: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2F06BA9-8C91-9F94-ECD0-98F7F5B0F7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21777" y="1929673"/>
              <a:ext cx="649288" cy="649288"/>
            </a:xfrm>
            <a:custGeom>
              <a:avLst/>
              <a:gdLst>
                <a:gd name="T0" fmla="*/ 0 w 576"/>
                <a:gd name="T1" fmla="*/ 576 h 576"/>
                <a:gd name="T2" fmla="*/ 262 w 576"/>
                <a:gd name="T3" fmla="*/ 576 h 576"/>
                <a:gd name="T4" fmla="*/ 288 w 576"/>
                <a:gd name="T5" fmla="*/ 364 h 576"/>
                <a:gd name="T6" fmla="*/ 314 w 576"/>
                <a:gd name="T7" fmla="*/ 576 h 576"/>
                <a:gd name="T8" fmla="*/ 576 w 576"/>
                <a:gd name="T9" fmla="*/ 576 h 576"/>
                <a:gd name="T10" fmla="*/ 0 w 576"/>
                <a:gd name="T11" fmla="*/ 0 h 576"/>
                <a:gd name="T12" fmla="*/ 300 w 576"/>
                <a:gd name="T13" fmla="*/ 338 h 576"/>
                <a:gd name="T14" fmla="*/ 294 w 576"/>
                <a:gd name="T15" fmla="*/ 339 h 576"/>
                <a:gd name="T16" fmla="*/ 288 w 576"/>
                <a:gd name="T17" fmla="*/ 339 h 576"/>
                <a:gd name="T18" fmla="*/ 281 w 576"/>
                <a:gd name="T19" fmla="*/ 339 h 576"/>
                <a:gd name="T20" fmla="*/ 276 w 576"/>
                <a:gd name="T21" fmla="*/ 338 h 576"/>
                <a:gd name="T22" fmla="*/ 245 w 576"/>
                <a:gd name="T23" fmla="*/ 297 h 576"/>
                <a:gd name="T24" fmla="*/ 245 w 576"/>
                <a:gd name="T25" fmla="*/ 292 h 576"/>
                <a:gd name="T26" fmla="*/ 246 w 576"/>
                <a:gd name="T27" fmla="*/ 288 h 576"/>
                <a:gd name="T28" fmla="*/ 247 w 576"/>
                <a:gd name="T29" fmla="*/ 283 h 576"/>
                <a:gd name="T30" fmla="*/ 249 w 576"/>
                <a:gd name="T31" fmla="*/ 279 h 576"/>
                <a:gd name="T32" fmla="*/ 251 w 576"/>
                <a:gd name="T33" fmla="*/ 275 h 576"/>
                <a:gd name="T34" fmla="*/ 253 w 576"/>
                <a:gd name="T35" fmla="*/ 272 h 576"/>
                <a:gd name="T36" fmla="*/ 259 w 576"/>
                <a:gd name="T37" fmla="*/ 265 h 576"/>
                <a:gd name="T38" fmla="*/ 269 w 576"/>
                <a:gd name="T39" fmla="*/ 258 h 576"/>
                <a:gd name="T40" fmla="*/ 307 w 576"/>
                <a:gd name="T41" fmla="*/ 258 h 576"/>
                <a:gd name="T42" fmla="*/ 317 w 576"/>
                <a:gd name="T43" fmla="*/ 265 h 576"/>
                <a:gd name="T44" fmla="*/ 323 w 576"/>
                <a:gd name="T45" fmla="*/ 272 h 576"/>
                <a:gd name="T46" fmla="*/ 325 w 576"/>
                <a:gd name="T47" fmla="*/ 275 h 576"/>
                <a:gd name="T48" fmla="*/ 327 w 576"/>
                <a:gd name="T49" fmla="*/ 279 h 576"/>
                <a:gd name="T50" fmla="*/ 328 w 576"/>
                <a:gd name="T51" fmla="*/ 283 h 576"/>
                <a:gd name="T52" fmla="*/ 330 w 576"/>
                <a:gd name="T53" fmla="*/ 288 h 576"/>
                <a:gd name="T54" fmla="*/ 330 w 576"/>
                <a:gd name="T55" fmla="*/ 292 h 576"/>
                <a:gd name="T56" fmla="*/ 331 w 576"/>
                <a:gd name="T57" fmla="*/ 297 h 576"/>
                <a:gd name="T58" fmla="*/ 271 w 576"/>
                <a:gd name="T59" fmla="*/ 232 h 576"/>
                <a:gd name="T60" fmla="*/ 282 w 576"/>
                <a:gd name="T61" fmla="*/ 74 h 576"/>
                <a:gd name="T62" fmla="*/ 295 w 576"/>
                <a:gd name="T63" fmla="*/ 74 h 576"/>
                <a:gd name="T64" fmla="*/ 288 w 576"/>
                <a:gd name="T65" fmla="*/ 229 h 576"/>
                <a:gd name="T66" fmla="*/ 551 w 576"/>
                <a:gd name="T67" fmla="*/ 551 h 576"/>
                <a:gd name="T68" fmla="*/ 327 w 576"/>
                <a:gd name="T69" fmla="*/ 367 h 576"/>
                <a:gd name="T70" fmla="*/ 487 w 576"/>
                <a:gd name="T71" fmla="*/ 446 h 576"/>
                <a:gd name="T72" fmla="*/ 499 w 576"/>
                <a:gd name="T73" fmla="*/ 426 h 576"/>
                <a:gd name="T74" fmla="*/ 505 w 576"/>
                <a:gd name="T75" fmla="*/ 414 h 576"/>
                <a:gd name="T76" fmla="*/ 498 w 576"/>
                <a:gd name="T77" fmla="*/ 382 h 576"/>
                <a:gd name="T78" fmla="*/ 330 w 576"/>
                <a:gd name="T79" fmla="*/ 244 h 576"/>
                <a:gd name="T80" fmla="*/ 318 w 576"/>
                <a:gd name="T81" fmla="*/ 49 h 576"/>
                <a:gd name="T82" fmla="*/ 294 w 576"/>
                <a:gd name="T83" fmla="*/ 49 h 576"/>
                <a:gd name="T84" fmla="*/ 281 w 576"/>
                <a:gd name="T85" fmla="*/ 49 h 576"/>
                <a:gd name="T86" fmla="*/ 257 w 576"/>
                <a:gd name="T87" fmla="*/ 72 h 576"/>
                <a:gd name="T88" fmla="*/ 221 w 576"/>
                <a:gd name="T89" fmla="*/ 286 h 576"/>
                <a:gd name="T90" fmla="*/ 59 w 576"/>
                <a:gd name="T91" fmla="*/ 394 h 576"/>
                <a:gd name="T92" fmla="*/ 71 w 576"/>
                <a:gd name="T93" fmla="*/ 415 h 576"/>
                <a:gd name="T94" fmla="*/ 77 w 576"/>
                <a:gd name="T95" fmla="*/ 426 h 576"/>
                <a:gd name="T96" fmla="*/ 109 w 576"/>
                <a:gd name="T97" fmla="*/ 436 h 576"/>
                <a:gd name="T98" fmla="*/ 239 w 576"/>
                <a:gd name="T99" fmla="*/ 551 h 576"/>
                <a:gd name="T100" fmla="*/ 25 w 576"/>
                <a:gd name="T101" fmla="*/ 25 h 576"/>
                <a:gd name="T102" fmla="*/ 551 w 576"/>
                <a:gd name="T103" fmla="*/ 551 h 576"/>
                <a:gd name="T104" fmla="*/ 353 w 576"/>
                <a:gd name="T105" fmla="*/ 314 h 576"/>
                <a:gd name="T106" fmla="*/ 484 w 576"/>
                <a:gd name="T107" fmla="*/ 403 h 576"/>
                <a:gd name="T108" fmla="*/ 477 w 576"/>
                <a:gd name="T109" fmla="*/ 414 h 576"/>
                <a:gd name="T110" fmla="*/ 240 w 576"/>
                <a:gd name="T111" fmla="*/ 344 h 576"/>
                <a:gd name="T112" fmla="*/ 98 w 576"/>
                <a:gd name="T113" fmla="*/ 413 h 576"/>
                <a:gd name="T114" fmla="*/ 92 w 576"/>
                <a:gd name="T115" fmla="*/ 402 h 576"/>
                <a:gd name="T116" fmla="*/ 240 w 576"/>
                <a:gd name="T117" fmla="*/ 34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6" h="576">
                  <a:moveTo>
                    <a:pt x="0" y="0"/>
                  </a:moveTo>
                  <a:cubicBezTo>
                    <a:pt x="0" y="576"/>
                    <a:pt x="0" y="576"/>
                    <a:pt x="0" y="576"/>
                  </a:cubicBezTo>
                  <a:cubicBezTo>
                    <a:pt x="237" y="576"/>
                    <a:pt x="237" y="576"/>
                    <a:pt x="237" y="576"/>
                  </a:cubicBezTo>
                  <a:cubicBezTo>
                    <a:pt x="262" y="576"/>
                    <a:pt x="262" y="576"/>
                    <a:pt x="262" y="576"/>
                  </a:cubicBezTo>
                  <a:cubicBezTo>
                    <a:pt x="274" y="363"/>
                    <a:pt x="274" y="363"/>
                    <a:pt x="274" y="363"/>
                  </a:cubicBezTo>
                  <a:cubicBezTo>
                    <a:pt x="278" y="363"/>
                    <a:pt x="283" y="364"/>
                    <a:pt x="288" y="364"/>
                  </a:cubicBezTo>
                  <a:cubicBezTo>
                    <a:pt x="293" y="364"/>
                    <a:pt x="297" y="363"/>
                    <a:pt x="302" y="363"/>
                  </a:cubicBezTo>
                  <a:cubicBezTo>
                    <a:pt x="314" y="576"/>
                    <a:pt x="314" y="576"/>
                    <a:pt x="314" y="576"/>
                  </a:cubicBezTo>
                  <a:cubicBezTo>
                    <a:pt x="338" y="576"/>
                    <a:pt x="338" y="576"/>
                    <a:pt x="338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lnTo>
                    <a:pt x="0" y="0"/>
                  </a:lnTo>
                  <a:close/>
                  <a:moveTo>
                    <a:pt x="309" y="334"/>
                  </a:moveTo>
                  <a:cubicBezTo>
                    <a:pt x="306" y="335"/>
                    <a:pt x="303" y="337"/>
                    <a:pt x="300" y="338"/>
                  </a:cubicBezTo>
                  <a:cubicBezTo>
                    <a:pt x="299" y="338"/>
                    <a:pt x="299" y="338"/>
                    <a:pt x="299" y="338"/>
                  </a:cubicBezTo>
                  <a:cubicBezTo>
                    <a:pt x="297" y="338"/>
                    <a:pt x="296" y="339"/>
                    <a:pt x="294" y="339"/>
                  </a:cubicBezTo>
                  <a:cubicBezTo>
                    <a:pt x="294" y="339"/>
                    <a:pt x="294" y="339"/>
                    <a:pt x="293" y="339"/>
                  </a:cubicBezTo>
                  <a:cubicBezTo>
                    <a:pt x="291" y="339"/>
                    <a:pt x="290" y="339"/>
                    <a:pt x="288" y="339"/>
                  </a:cubicBezTo>
                  <a:cubicBezTo>
                    <a:pt x="286" y="339"/>
                    <a:pt x="284" y="339"/>
                    <a:pt x="283" y="339"/>
                  </a:cubicBezTo>
                  <a:cubicBezTo>
                    <a:pt x="282" y="339"/>
                    <a:pt x="282" y="339"/>
                    <a:pt x="281" y="339"/>
                  </a:cubicBezTo>
                  <a:cubicBezTo>
                    <a:pt x="280" y="339"/>
                    <a:pt x="278" y="338"/>
                    <a:pt x="277" y="338"/>
                  </a:cubicBezTo>
                  <a:cubicBezTo>
                    <a:pt x="277" y="338"/>
                    <a:pt x="276" y="338"/>
                    <a:pt x="276" y="338"/>
                  </a:cubicBezTo>
                  <a:cubicBezTo>
                    <a:pt x="273" y="337"/>
                    <a:pt x="269" y="335"/>
                    <a:pt x="266" y="334"/>
                  </a:cubicBezTo>
                  <a:cubicBezTo>
                    <a:pt x="254" y="326"/>
                    <a:pt x="245" y="312"/>
                    <a:pt x="245" y="297"/>
                  </a:cubicBezTo>
                  <a:cubicBezTo>
                    <a:pt x="245" y="295"/>
                    <a:pt x="245" y="294"/>
                    <a:pt x="245" y="293"/>
                  </a:cubicBezTo>
                  <a:cubicBezTo>
                    <a:pt x="245" y="292"/>
                    <a:pt x="245" y="292"/>
                    <a:pt x="245" y="292"/>
                  </a:cubicBezTo>
                  <a:cubicBezTo>
                    <a:pt x="245" y="291"/>
                    <a:pt x="246" y="290"/>
                    <a:pt x="246" y="289"/>
                  </a:cubicBezTo>
                  <a:cubicBezTo>
                    <a:pt x="246" y="288"/>
                    <a:pt x="246" y="288"/>
                    <a:pt x="246" y="288"/>
                  </a:cubicBezTo>
                  <a:cubicBezTo>
                    <a:pt x="246" y="287"/>
                    <a:pt x="247" y="285"/>
                    <a:pt x="247" y="284"/>
                  </a:cubicBezTo>
                  <a:cubicBezTo>
                    <a:pt x="247" y="284"/>
                    <a:pt x="247" y="283"/>
                    <a:pt x="247" y="283"/>
                  </a:cubicBezTo>
                  <a:cubicBezTo>
                    <a:pt x="248" y="282"/>
                    <a:pt x="248" y="282"/>
                    <a:pt x="248" y="281"/>
                  </a:cubicBezTo>
                  <a:cubicBezTo>
                    <a:pt x="248" y="280"/>
                    <a:pt x="248" y="280"/>
                    <a:pt x="249" y="279"/>
                  </a:cubicBezTo>
                  <a:cubicBezTo>
                    <a:pt x="249" y="279"/>
                    <a:pt x="249" y="278"/>
                    <a:pt x="250" y="277"/>
                  </a:cubicBezTo>
                  <a:cubicBezTo>
                    <a:pt x="250" y="276"/>
                    <a:pt x="250" y="276"/>
                    <a:pt x="251" y="275"/>
                  </a:cubicBezTo>
                  <a:cubicBezTo>
                    <a:pt x="251" y="274"/>
                    <a:pt x="252" y="274"/>
                    <a:pt x="252" y="273"/>
                  </a:cubicBezTo>
                  <a:cubicBezTo>
                    <a:pt x="252" y="273"/>
                    <a:pt x="253" y="272"/>
                    <a:pt x="253" y="272"/>
                  </a:cubicBezTo>
                  <a:cubicBezTo>
                    <a:pt x="253" y="271"/>
                    <a:pt x="254" y="271"/>
                    <a:pt x="254" y="271"/>
                  </a:cubicBezTo>
                  <a:cubicBezTo>
                    <a:pt x="255" y="269"/>
                    <a:pt x="257" y="267"/>
                    <a:pt x="259" y="265"/>
                  </a:cubicBezTo>
                  <a:cubicBezTo>
                    <a:pt x="259" y="265"/>
                    <a:pt x="259" y="265"/>
                    <a:pt x="259" y="265"/>
                  </a:cubicBezTo>
                  <a:cubicBezTo>
                    <a:pt x="262" y="262"/>
                    <a:pt x="265" y="260"/>
                    <a:pt x="269" y="258"/>
                  </a:cubicBezTo>
                  <a:cubicBezTo>
                    <a:pt x="275" y="255"/>
                    <a:pt x="281" y="254"/>
                    <a:pt x="288" y="254"/>
                  </a:cubicBezTo>
                  <a:cubicBezTo>
                    <a:pt x="295" y="254"/>
                    <a:pt x="301" y="255"/>
                    <a:pt x="307" y="258"/>
                  </a:cubicBezTo>
                  <a:cubicBezTo>
                    <a:pt x="310" y="260"/>
                    <a:pt x="313" y="262"/>
                    <a:pt x="316" y="265"/>
                  </a:cubicBezTo>
                  <a:cubicBezTo>
                    <a:pt x="316" y="265"/>
                    <a:pt x="317" y="265"/>
                    <a:pt x="317" y="265"/>
                  </a:cubicBezTo>
                  <a:cubicBezTo>
                    <a:pt x="319" y="267"/>
                    <a:pt x="320" y="269"/>
                    <a:pt x="322" y="271"/>
                  </a:cubicBezTo>
                  <a:cubicBezTo>
                    <a:pt x="322" y="271"/>
                    <a:pt x="322" y="271"/>
                    <a:pt x="323" y="272"/>
                  </a:cubicBezTo>
                  <a:cubicBezTo>
                    <a:pt x="323" y="272"/>
                    <a:pt x="323" y="273"/>
                    <a:pt x="324" y="273"/>
                  </a:cubicBezTo>
                  <a:cubicBezTo>
                    <a:pt x="324" y="274"/>
                    <a:pt x="324" y="275"/>
                    <a:pt x="325" y="275"/>
                  </a:cubicBezTo>
                  <a:cubicBezTo>
                    <a:pt x="325" y="276"/>
                    <a:pt x="326" y="276"/>
                    <a:pt x="326" y="277"/>
                  </a:cubicBezTo>
                  <a:cubicBezTo>
                    <a:pt x="326" y="278"/>
                    <a:pt x="327" y="279"/>
                    <a:pt x="327" y="279"/>
                  </a:cubicBezTo>
                  <a:cubicBezTo>
                    <a:pt x="327" y="280"/>
                    <a:pt x="327" y="280"/>
                    <a:pt x="328" y="281"/>
                  </a:cubicBezTo>
                  <a:cubicBezTo>
                    <a:pt x="328" y="282"/>
                    <a:pt x="328" y="282"/>
                    <a:pt x="328" y="283"/>
                  </a:cubicBezTo>
                  <a:cubicBezTo>
                    <a:pt x="329" y="283"/>
                    <a:pt x="329" y="284"/>
                    <a:pt x="329" y="284"/>
                  </a:cubicBezTo>
                  <a:cubicBezTo>
                    <a:pt x="329" y="285"/>
                    <a:pt x="329" y="287"/>
                    <a:pt x="330" y="288"/>
                  </a:cubicBezTo>
                  <a:cubicBezTo>
                    <a:pt x="330" y="288"/>
                    <a:pt x="330" y="288"/>
                    <a:pt x="330" y="289"/>
                  </a:cubicBezTo>
                  <a:cubicBezTo>
                    <a:pt x="330" y="290"/>
                    <a:pt x="330" y="291"/>
                    <a:pt x="330" y="292"/>
                  </a:cubicBezTo>
                  <a:cubicBezTo>
                    <a:pt x="330" y="292"/>
                    <a:pt x="330" y="292"/>
                    <a:pt x="330" y="293"/>
                  </a:cubicBezTo>
                  <a:cubicBezTo>
                    <a:pt x="331" y="294"/>
                    <a:pt x="331" y="295"/>
                    <a:pt x="331" y="297"/>
                  </a:cubicBezTo>
                  <a:cubicBezTo>
                    <a:pt x="331" y="312"/>
                    <a:pt x="322" y="326"/>
                    <a:pt x="309" y="334"/>
                  </a:cubicBezTo>
                  <a:close/>
                  <a:moveTo>
                    <a:pt x="271" y="232"/>
                  </a:moveTo>
                  <a:cubicBezTo>
                    <a:pt x="281" y="74"/>
                    <a:pt x="281" y="74"/>
                    <a:pt x="281" y="74"/>
                  </a:cubicBezTo>
                  <a:cubicBezTo>
                    <a:pt x="282" y="74"/>
                    <a:pt x="282" y="74"/>
                    <a:pt x="282" y="74"/>
                  </a:cubicBezTo>
                  <a:cubicBezTo>
                    <a:pt x="294" y="74"/>
                    <a:pt x="294" y="74"/>
                    <a:pt x="294" y="74"/>
                  </a:cubicBezTo>
                  <a:cubicBezTo>
                    <a:pt x="295" y="74"/>
                    <a:pt x="295" y="74"/>
                    <a:pt x="295" y="74"/>
                  </a:cubicBezTo>
                  <a:cubicBezTo>
                    <a:pt x="305" y="232"/>
                    <a:pt x="305" y="232"/>
                    <a:pt x="305" y="232"/>
                  </a:cubicBezTo>
                  <a:cubicBezTo>
                    <a:pt x="300" y="230"/>
                    <a:pt x="294" y="229"/>
                    <a:pt x="288" y="229"/>
                  </a:cubicBezTo>
                  <a:cubicBezTo>
                    <a:pt x="282" y="229"/>
                    <a:pt x="276" y="230"/>
                    <a:pt x="271" y="232"/>
                  </a:cubicBezTo>
                  <a:close/>
                  <a:moveTo>
                    <a:pt x="551" y="551"/>
                  </a:moveTo>
                  <a:cubicBezTo>
                    <a:pt x="337" y="551"/>
                    <a:pt x="337" y="551"/>
                    <a:pt x="337" y="551"/>
                  </a:cubicBezTo>
                  <a:cubicBezTo>
                    <a:pt x="327" y="367"/>
                    <a:pt x="327" y="367"/>
                    <a:pt x="327" y="367"/>
                  </a:cubicBezTo>
                  <a:cubicBezTo>
                    <a:pt x="466" y="436"/>
                    <a:pt x="466" y="436"/>
                    <a:pt x="466" y="436"/>
                  </a:cubicBezTo>
                  <a:cubicBezTo>
                    <a:pt x="487" y="446"/>
                    <a:pt x="487" y="446"/>
                    <a:pt x="487" y="446"/>
                  </a:cubicBezTo>
                  <a:cubicBezTo>
                    <a:pt x="499" y="426"/>
                    <a:pt x="499" y="426"/>
                    <a:pt x="499" y="426"/>
                  </a:cubicBezTo>
                  <a:cubicBezTo>
                    <a:pt x="499" y="426"/>
                    <a:pt x="499" y="426"/>
                    <a:pt x="499" y="426"/>
                  </a:cubicBezTo>
                  <a:cubicBezTo>
                    <a:pt x="505" y="415"/>
                    <a:pt x="505" y="415"/>
                    <a:pt x="505" y="415"/>
                  </a:cubicBezTo>
                  <a:cubicBezTo>
                    <a:pt x="505" y="414"/>
                    <a:pt x="505" y="414"/>
                    <a:pt x="505" y="414"/>
                  </a:cubicBezTo>
                  <a:cubicBezTo>
                    <a:pt x="517" y="394"/>
                    <a:pt x="517" y="394"/>
                    <a:pt x="517" y="394"/>
                  </a:cubicBezTo>
                  <a:cubicBezTo>
                    <a:pt x="498" y="382"/>
                    <a:pt x="498" y="382"/>
                    <a:pt x="498" y="382"/>
                  </a:cubicBezTo>
                  <a:cubicBezTo>
                    <a:pt x="354" y="286"/>
                    <a:pt x="354" y="286"/>
                    <a:pt x="354" y="286"/>
                  </a:cubicBezTo>
                  <a:cubicBezTo>
                    <a:pt x="352" y="269"/>
                    <a:pt x="343" y="255"/>
                    <a:pt x="330" y="244"/>
                  </a:cubicBezTo>
                  <a:cubicBezTo>
                    <a:pt x="319" y="72"/>
                    <a:pt x="319" y="72"/>
                    <a:pt x="319" y="72"/>
                  </a:cubicBezTo>
                  <a:cubicBezTo>
                    <a:pt x="318" y="49"/>
                    <a:pt x="318" y="49"/>
                    <a:pt x="318" y="49"/>
                  </a:cubicBezTo>
                  <a:cubicBezTo>
                    <a:pt x="295" y="49"/>
                    <a:pt x="295" y="49"/>
                    <a:pt x="295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82" y="49"/>
                    <a:pt x="282" y="49"/>
                    <a:pt x="282" y="49"/>
                  </a:cubicBezTo>
                  <a:cubicBezTo>
                    <a:pt x="281" y="49"/>
                    <a:pt x="281" y="49"/>
                    <a:pt x="281" y="49"/>
                  </a:cubicBezTo>
                  <a:cubicBezTo>
                    <a:pt x="258" y="49"/>
                    <a:pt x="258" y="49"/>
                    <a:pt x="258" y="49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45" y="244"/>
                    <a:pt x="245" y="244"/>
                    <a:pt x="245" y="244"/>
                  </a:cubicBezTo>
                  <a:cubicBezTo>
                    <a:pt x="233" y="255"/>
                    <a:pt x="224" y="269"/>
                    <a:pt x="221" y="286"/>
                  </a:cubicBezTo>
                  <a:cubicBezTo>
                    <a:pt x="78" y="382"/>
                    <a:pt x="78" y="382"/>
                    <a:pt x="78" y="382"/>
                  </a:cubicBezTo>
                  <a:cubicBezTo>
                    <a:pt x="59" y="394"/>
                    <a:pt x="59" y="394"/>
                    <a:pt x="59" y="394"/>
                  </a:cubicBezTo>
                  <a:cubicBezTo>
                    <a:pt x="70" y="414"/>
                    <a:pt x="70" y="414"/>
                    <a:pt x="70" y="414"/>
                  </a:cubicBezTo>
                  <a:cubicBezTo>
                    <a:pt x="71" y="415"/>
                    <a:pt x="71" y="415"/>
                    <a:pt x="71" y="415"/>
                  </a:cubicBezTo>
                  <a:cubicBezTo>
                    <a:pt x="77" y="426"/>
                    <a:pt x="77" y="426"/>
                    <a:pt x="77" y="426"/>
                  </a:cubicBezTo>
                  <a:cubicBezTo>
                    <a:pt x="77" y="426"/>
                    <a:pt x="77" y="426"/>
                    <a:pt x="77" y="426"/>
                  </a:cubicBezTo>
                  <a:cubicBezTo>
                    <a:pt x="89" y="446"/>
                    <a:pt x="89" y="446"/>
                    <a:pt x="89" y="446"/>
                  </a:cubicBezTo>
                  <a:cubicBezTo>
                    <a:pt x="109" y="436"/>
                    <a:pt x="109" y="436"/>
                    <a:pt x="109" y="436"/>
                  </a:cubicBezTo>
                  <a:cubicBezTo>
                    <a:pt x="249" y="367"/>
                    <a:pt x="249" y="367"/>
                    <a:pt x="249" y="367"/>
                  </a:cubicBezTo>
                  <a:cubicBezTo>
                    <a:pt x="239" y="551"/>
                    <a:pt x="239" y="551"/>
                    <a:pt x="239" y="551"/>
                  </a:cubicBezTo>
                  <a:cubicBezTo>
                    <a:pt x="25" y="551"/>
                    <a:pt x="25" y="551"/>
                    <a:pt x="25" y="551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551" y="25"/>
                    <a:pt x="551" y="25"/>
                    <a:pt x="551" y="25"/>
                  </a:cubicBezTo>
                  <a:lnTo>
                    <a:pt x="551" y="551"/>
                  </a:lnTo>
                  <a:close/>
                  <a:moveTo>
                    <a:pt x="336" y="344"/>
                  </a:moveTo>
                  <a:cubicBezTo>
                    <a:pt x="344" y="336"/>
                    <a:pt x="350" y="326"/>
                    <a:pt x="353" y="314"/>
                  </a:cubicBezTo>
                  <a:cubicBezTo>
                    <a:pt x="484" y="402"/>
                    <a:pt x="484" y="402"/>
                    <a:pt x="484" y="402"/>
                  </a:cubicBezTo>
                  <a:cubicBezTo>
                    <a:pt x="484" y="403"/>
                    <a:pt x="484" y="403"/>
                    <a:pt x="484" y="403"/>
                  </a:cubicBezTo>
                  <a:cubicBezTo>
                    <a:pt x="478" y="413"/>
                    <a:pt x="478" y="413"/>
                    <a:pt x="478" y="413"/>
                  </a:cubicBezTo>
                  <a:cubicBezTo>
                    <a:pt x="477" y="414"/>
                    <a:pt x="477" y="414"/>
                    <a:pt x="477" y="414"/>
                  </a:cubicBezTo>
                  <a:lnTo>
                    <a:pt x="336" y="344"/>
                  </a:lnTo>
                  <a:close/>
                  <a:moveTo>
                    <a:pt x="240" y="344"/>
                  </a:moveTo>
                  <a:cubicBezTo>
                    <a:pt x="98" y="414"/>
                    <a:pt x="98" y="414"/>
                    <a:pt x="98" y="414"/>
                  </a:cubicBezTo>
                  <a:cubicBezTo>
                    <a:pt x="98" y="413"/>
                    <a:pt x="98" y="413"/>
                    <a:pt x="98" y="413"/>
                  </a:cubicBezTo>
                  <a:cubicBezTo>
                    <a:pt x="92" y="403"/>
                    <a:pt x="92" y="403"/>
                    <a:pt x="92" y="403"/>
                  </a:cubicBezTo>
                  <a:cubicBezTo>
                    <a:pt x="92" y="402"/>
                    <a:pt x="92" y="402"/>
                    <a:pt x="92" y="402"/>
                  </a:cubicBezTo>
                  <a:cubicBezTo>
                    <a:pt x="223" y="314"/>
                    <a:pt x="223" y="314"/>
                    <a:pt x="223" y="314"/>
                  </a:cubicBezTo>
                  <a:cubicBezTo>
                    <a:pt x="226" y="326"/>
                    <a:pt x="232" y="336"/>
                    <a:pt x="240" y="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CD871F-C4AD-30BF-2D02-08725505E3D2}"/>
                </a:ext>
              </a:extLst>
            </p:cNvPr>
            <p:cNvSpPr/>
            <p:nvPr/>
          </p:nvSpPr>
          <p:spPr>
            <a:xfrm>
              <a:off x="838284" y="2700470"/>
              <a:ext cx="3216275" cy="457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4667E5-ECBD-1914-113A-030AC874DA12}"/>
              </a:ext>
            </a:extLst>
          </p:cNvPr>
          <p:cNvGrpSpPr/>
          <p:nvPr/>
        </p:nvGrpSpPr>
        <p:grpSpPr>
          <a:xfrm>
            <a:off x="4485883" y="1792744"/>
            <a:ext cx="3216442" cy="1972304"/>
            <a:chOff x="4486986" y="1808164"/>
            <a:chExt cx="3216442" cy="19723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A85260-3D1A-3DCE-C93E-65A3C2CCBBC8}"/>
                </a:ext>
              </a:extLst>
            </p:cNvPr>
            <p:cNvSpPr/>
            <p:nvPr/>
          </p:nvSpPr>
          <p:spPr>
            <a:xfrm>
              <a:off x="4486986" y="1808164"/>
              <a:ext cx="3216442" cy="8923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669A98BD-7AE4-50FF-FF0A-993E2CE8DB0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770563" y="1929673"/>
              <a:ext cx="649288" cy="649288"/>
            </a:xfrm>
            <a:custGeom>
              <a:avLst/>
              <a:gdLst>
                <a:gd name="T0" fmla="*/ 0 w 346"/>
                <a:gd name="T1" fmla="*/ 346 h 346"/>
                <a:gd name="T2" fmla="*/ 346 w 346"/>
                <a:gd name="T3" fmla="*/ 295 h 346"/>
                <a:gd name="T4" fmla="*/ 346 w 346"/>
                <a:gd name="T5" fmla="*/ 166 h 346"/>
                <a:gd name="T6" fmla="*/ 346 w 346"/>
                <a:gd name="T7" fmla="*/ 82 h 346"/>
                <a:gd name="T8" fmla="*/ 346 w 346"/>
                <a:gd name="T9" fmla="*/ 0 h 346"/>
                <a:gd name="T10" fmla="*/ 42 w 346"/>
                <a:gd name="T11" fmla="*/ 181 h 346"/>
                <a:gd name="T12" fmla="*/ 14 w 346"/>
                <a:gd name="T13" fmla="*/ 304 h 346"/>
                <a:gd name="T14" fmla="*/ 14 w 346"/>
                <a:gd name="T15" fmla="*/ 304 h 346"/>
                <a:gd name="T16" fmla="*/ 331 w 346"/>
                <a:gd name="T17" fmla="*/ 331 h 346"/>
                <a:gd name="T18" fmla="*/ 289 w 346"/>
                <a:gd name="T19" fmla="*/ 331 h 346"/>
                <a:gd name="T20" fmla="*/ 14 w 346"/>
                <a:gd name="T21" fmla="*/ 254 h 346"/>
                <a:gd name="T22" fmla="*/ 289 w 346"/>
                <a:gd name="T23" fmla="*/ 181 h 346"/>
                <a:gd name="T24" fmla="*/ 331 w 346"/>
                <a:gd name="T25" fmla="*/ 289 h 346"/>
                <a:gd name="T26" fmla="*/ 331 w 346"/>
                <a:gd name="T27" fmla="*/ 181 h 346"/>
                <a:gd name="T28" fmla="*/ 14 w 346"/>
                <a:gd name="T29" fmla="*/ 166 h 346"/>
                <a:gd name="T30" fmla="*/ 331 w 346"/>
                <a:gd name="T31" fmla="*/ 137 h 346"/>
                <a:gd name="T32" fmla="*/ 14 w 346"/>
                <a:gd name="T33" fmla="*/ 123 h 346"/>
                <a:gd name="T34" fmla="*/ 331 w 346"/>
                <a:gd name="T35" fmla="*/ 123 h 346"/>
                <a:gd name="T36" fmla="*/ 14 w 346"/>
                <a:gd name="T37" fmla="*/ 55 h 346"/>
                <a:gd name="T38" fmla="*/ 14 w 346"/>
                <a:gd name="T39" fmla="*/ 82 h 346"/>
                <a:gd name="T40" fmla="*/ 331 w 346"/>
                <a:gd name="T41" fmla="*/ 14 h 346"/>
                <a:gd name="T42" fmla="*/ 173 w 346"/>
                <a:gd name="T43" fmla="*/ 206 h 346"/>
                <a:gd name="T44" fmla="*/ 223 w 346"/>
                <a:gd name="T45" fmla="*/ 256 h 346"/>
                <a:gd name="T46" fmla="*/ 137 w 346"/>
                <a:gd name="T47" fmla="*/ 256 h 346"/>
                <a:gd name="T48" fmla="*/ 173 w 346"/>
                <a:gd name="T49" fmla="*/ 292 h 346"/>
                <a:gd name="T50" fmla="*/ 178 w 346"/>
                <a:gd name="T51" fmla="*/ 251 h 346"/>
                <a:gd name="T52" fmla="*/ 175 w 346"/>
                <a:gd name="T53" fmla="*/ 241 h 346"/>
                <a:gd name="T54" fmla="*/ 187 w 346"/>
                <a:gd name="T55" fmla="*/ 246 h 346"/>
                <a:gd name="T56" fmla="*/ 180 w 346"/>
                <a:gd name="T57" fmla="*/ 235 h 346"/>
                <a:gd name="T58" fmla="*/ 172 w 346"/>
                <a:gd name="T59" fmla="*/ 230 h 346"/>
                <a:gd name="T60" fmla="*/ 163 w 346"/>
                <a:gd name="T61" fmla="*/ 238 h 346"/>
                <a:gd name="T62" fmla="*/ 161 w 346"/>
                <a:gd name="T63" fmla="*/ 250 h 346"/>
                <a:gd name="T64" fmla="*/ 170 w 346"/>
                <a:gd name="T65" fmla="*/ 257 h 346"/>
                <a:gd name="T66" fmla="*/ 172 w 346"/>
                <a:gd name="T67" fmla="*/ 268 h 346"/>
                <a:gd name="T68" fmla="*/ 159 w 346"/>
                <a:gd name="T69" fmla="*/ 261 h 346"/>
                <a:gd name="T70" fmla="*/ 172 w 346"/>
                <a:gd name="T71" fmla="*/ 279 h 346"/>
                <a:gd name="T72" fmla="*/ 182 w 346"/>
                <a:gd name="T73" fmla="*/ 273 h 346"/>
                <a:gd name="T74" fmla="*/ 189 w 346"/>
                <a:gd name="T75" fmla="*/ 263 h 346"/>
                <a:gd name="T76" fmla="*/ 172 w 346"/>
                <a:gd name="T77" fmla="*/ 249 h 346"/>
                <a:gd name="T78" fmla="*/ 168 w 346"/>
                <a:gd name="T79" fmla="*/ 243 h 346"/>
                <a:gd name="T80" fmla="*/ 172 w 346"/>
                <a:gd name="T81" fmla="*/ 241 h 346"/>
                <a:gd name="T82" fmla="*/ 179 w 346"/>
                <a:gd name="T83" fmla="*/ 267 h 346"/>
                <a:gd name="T84" fmla="*/ 175 w 346"/>
                <a:gd name="T85" fmla="*/ 258 h 346"/>
                <a:gd name="T86" fmla="*/ 180 w 346"/>
                <a:gd name="T87" fmla="*/ 26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6" h="3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295"/>
                    <a:pt x="346" y="295"/>
                    <a:pt x="346" y="295"/>
                  </a:cubicBezTo>
                  <a:cubicBezTo>
                    <a:pt x="346" y="254"/>
                    <a:pt x="346" y="254"/>
                    <a:pt x="346" y="254"/>
                  </a:cubicBezTo>
                  <a:cubicBezTo>
                    <a:pt x="346" y="213"/>
                    <a:pt x="346" y="213"/>
                    <a:pt x="346" y="213"/>
                  </a:cubicBezTo>
                  <a:cubicBezTo>
                    <a:pt x="346" y="166"/>
                    <a:pt x="346" y="166"/>
                    <a:pt x="346" y="166"/>
                  </a:cubicBezTo>
                  <a:cubicBezTo>
                    <a:pt x="346" y="157"/>
                    <a:pt x="346" y="157"/>
                    <a:pt x="346" y="157"/>
                  </a:cubicBezTo>
                  <a:cubicBezTo>
                    <a:pt x="346" y="123"/>
                    <a:pt x="346" y="123"/>
                    <a:pt x="346" y="123"/>
                  </a:cubicBezTo>
                  <a:cubicBezTo>
                    <a:pt x="346" y="82"/>
                    <a:pt x="346" y="82"/>
                    <a:pt x="346" y="82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lnTo>
                    <a:pt x="0" y="0"/>
                  </a:lnTo>
                  <a:close/>
                  <a:moveTo>
                    <a:pt x="14" y="181"/>
                  </a:moveTo>
                  <a:cubicBezTo>
                    <a:pt x="42" y="181"/>
                    <a:pt x="42" y="181"/>
                    <a:pt x="42" y="181"/>
                  </a:cubicBezTo>
                  <a:cubicBezTo>
                    <a:pt x="39" y="195"/>
                    <a:pt x="28" y="206"/>
                    <a:pt x="14" y="209"/>
                  </a:cubicBezTo>
                  <a:lnTo>
                    <a:pt x="14" y="181"/>
                  </a:lnTo>
                  <a:close/>
                  <a:moveTo>
                    <a:pt x="14" y="304"/>
                  </a:moveTo>
                  <a:cubicBezTo>
                    <a:pt x="28" y="307"/>
                    <a:pt x="39" y="317"/>
                    <a:pt x="42" y="331"/>
                  </a:cubicBezTo>
                  <a:cubicBezTo>
                    <a:pt x="14" y="331"/>
                    <a:pt x="14" y="331"/>
                    <a:pt x="14" y="331"/>
                  </a:cubicBezTo>
                  <a:lnTo>
                    <a:pt x="14" y="304"/>
                  </a:lnTo>
                  <a:close/>
                  <a:moveTo>
                    <a:pt x="304" y="331"/>
                  </a:moveTo>
                  <a:cubicBezTo>
                    <a:pt x="307" y="317"/>
                    <a:pt x="317" y="307"/>
                    <a:pt x="331" y="304"/>
                  </a:cubicBezTo>
                  <a:cubicBezTo>
                    <a:pt x="331" y="331"/>
                    <a:pt x="331" y="331"/>
                    <a:pt x="331" y="331"/>
                  </a:cubicBezTo>
                  <a:lnTo>
                    <a:pt x="304" y="331"/>
                  </a:lnTo>
                  <a:close/>
                  <a:moveTo>
                    <a:pt x="331" y="289"/>
                  </a:moveTo>
                  <a:cubicBezTo>
                    <a:pt x="309" y="292"/>
                    <a:pt x="292" y="309"/>
                    <a:pt x="289" y="331"/>
                  </a:cubicBezTo>
                  <a:cubicBezTo>
                    <a:pt x="57" y="331"/>
                    <a:pt x="57" y="331"/>
                    <a:pt x="57" y="331"/>
                  </a:cubicBezTo>
                  <a:cubicBezTo>
                    <a:pt x="54" y="309"/>
                    <a:pt x="36" y="292"/>
                    <a:pt x="14" y="289"/>
                  </a:cubicBezTo>
                  <a:cubicBezTo>
                    <a:pt x="14" y="254"/>
                    <a:pt x="14" y="254"/>
                    <a:pt x="14" y="254"/>
                  </a:cubicBezTo>
                  <a:cubicBezTo>
                    <a:pt x="14" y="224"/>
                    <a:pt x="14" y="224"/>
                    <a:pt x="14" y="224"/>
                  </a:cubicBezTo>
                  <a:cubicBezTo>
                    <a:pt x="36" y="220"/>
                    <a:pt x="54" y="203"/>
                    <a:pt x="57" y="181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92" y="203"/>
                    <a:pt x="309" y="220"/>
                    <a:pt x="331" y="224"/>
                  </a:cubicBezTo>
                  <a:cubicBezTo>
                    <a:pt x="331" y="254"/>
                    <a:pt x="331" y="254"/>
                    <a:pt x="331" y="254"/>
                  </a:cubicBezTo>
                  <a:lnTo>
                    <a:pt x="331" y="289"/>
                  </a:lnTo>
                  <a:close/>
                  <a:moveTo>
                    <a:pt x="331" y="209"/>
                  </a:moveTo>
                  <a:cubicBezTo>
                    <a:pt x="317" y="206"/>
                    <a:pt x="307" y="195"/>
                    <a:pt x="304" y="181"/>
                  </a:cubicBezTo>
                  <a:cubicBezTo>
                    <a:pt x="331" y="181"/>
                    <a:pt x="331" y="181"/>
                    <a:pt x="331" y="181"/>
                  </a:cubicBezTo>
                  <a:lnTo>
                    <a:pt x="331" y="209"/>
                  </a:lnTo>
                  <a:close/>
                  <a:moveTo>
                    <a:pt x="331" y="166"/>
                  </a:moveTo>
                  <a:cubicBezTo>
                    <a:pt x="14" y="166"/>
                    <a:pt x="14" y="166"/>
                    <a:pt x="14" y="166"/>
                  </a:cubicBezTo>
                  <a:cubicBezTo>
                    <a:pt x="14" y="157"/>
                    <a:pt x="14" y="157"/>
                    <a:pt x="14" y="15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331" y="137"/>
                    <a:pt x="331" y="137"/>
                    <a:pt x="331" y="137"/>
                  </a:cubicBezTo>
                  <a:cubicBezTo>
                    <a:pt x="331" y="157"/>
                    <a:pt x="331" y="157"/>
                    <a:pt x="331" y="157"/>
                  </a:cubicBezTo>
                  <a:lnTo>
                    <a:pt x="331" y="166"/>
                  </a:lnTo>
                  <a:close/>
                  <a:moveTo>
                    <a:pt x="14" y="123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1" y="123"/>
                    <a:pt x="331" y="123"/>
                    <a:pt x="331" y="123"/>
                  </a:cubicBezTo>
                  <a:lnTo>
                    <a:pt x="14" y="123"/>
                  </a:lnTo>
                  <a:close/>
                  <a:moveTo>
                    <a:pt x="14" y="82"/>
                  </a:moveTo>
                  <a:cubicBezTo>
                    <a:pt x="14" y="55"/>
                    <a:pt x="14" y="55"/>
                    <a:pt x="14" y="55"/>
                  </a:cubicBezTo>
                  <a:cubicBezTo>
                    <a:pt x="331" y="55"/>
                    <a:pt x="331" y="55"/>
                    <a:pt x="331" y="55"/>
                  </a:cubicBezTo>
                  <a:cubicBezTo>
                    <a:pt x="331" y="82"/>
                    <a:pt x="331" y="82"/>
                    <a:pt x="331" y="82"/>
                  </a:cubicBezTo>
                  <a:lnTo>
                    <a:pt x="14" y="82"/>
                  </a:lnTo>
                  <a:close/>
                  <a:moveTo>
                    <a:pt x="14" y="41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331" y="14"/>
                    <a:pt x="331" y="14"/>
                    <a:pt x="331" y="14"/>
                  </a:cubicBezTo>
                  <a:cubicBezTo>
                    <a:pt x="331" y="41"/>
                    <a:pt x="331" y="41"/>
                    <a:pt x="331" y="41"/>
                  </a:cubicBezTo>
                  <a:lnTo>
                    <a:pt x="14" y="41"/>
                  </a:lnTo>
                  <a:close/>
                  <a:moveTo>
                    <a:pt x="173" y="206"/>
                  </a:moveTo>
                  <a:cubicBezTo>
                    <a:pt x="145" y="206"/>
                    <a:pt x="122" y="228"/>
                    <a:pt x="122" y="256"/>
                  </a:cubicBezTo>
                  <a:cubicBezTo>
                    <a:pt x="122" y="284"/>
                    <a:pt x="145" y="307"/>
                    <a:pt x="173" y="307"/>
                  </a:cubicBezTo>
                  <a:cubicBezTo>
                    <a:pt x="201" y="307"/>
                    <a:pt x="223" y="284"/>
                    <a:pt x="223" y="256"/>
                  </a:cubicBezTo>
                  <a:cubicBezTo>
                    <a:pt x="223" y="228"/>
                    <a:pt x="201" y="206"/>
                    <a:pt x="173" y="206"/>
                  </a:cubicBezTo>
                  <a:close/>
                  <a:moveTo>
                    <a:pt x="173" y="292"/>
                  </a:moveTo>
                  <a:cubicBezTo>
                    <a:pt x="153" y="292"/>
                    <a:pt x="137" y="276"/>
                    <a:pt x="137" y="256"/>
                  </a:cubicBezTo>
                  <a:cubicBezTo>
                    <a:pt x="137" y="236"/>
                    <a:pt x="153" y="220"/>
                    <a:pt x="173" y="220"/>
                  </a:cubicBezTo>
                  <a:cubicBezTo>
                    <a:pt x="192" y="220"/>
                    <a:pt x="208" y="236"/>
                    <a:pt x="208" y="256"/>
                  </a:cubicBezTo>
                  <a:cubicBezTo>
                    <a:pt x="208" y="276"/>
                    <a:pt x="192" y="292"/>
                    <a:pt x="173" y="292"/>
                  </a:cubicBezTo>
                  <a:close/>
                  <a:moveTo>
                    <a:pt x="187" y="257"/>
                  </a:moveTo>
                  <a:cubicBezTo>
                    <a:pt x="187" y="256"/>
                    <a:pt x="185" y="255"/>
                    <a:pt x="184" y="254"/>
                  </a:cubicBezTo>
                  <a:cubicBezTo>
                    <a:pt x="183" y="252"/>
                    <a:pt x="181" y="252"/>
                    <a:pt x="178" y="251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6" y="250"/>
                    <a:pt x="176" y="250"/>
                    <a:pt x="175" y="250"/>
                  </a:cubicBezTo>
                  <a:cubicBezTo>
                    <a:pt x="175" y="241"/>
                    <a:pt x="175" y="241"/>
                    <a:pt x="175" y="241"/>
                  </a:cubicBezTo>
                  <a:cubicBezTo>
                    <a:pt x="176" y="241"/>
                    <a:pt x="177" y="241"/>
                    <a:pt x="178" y="242"/>
                  </a:cubicBezTo>
                  <a:cubicBezTo>
                    <a:pt x="179" y="243"/>
                    <a:pt x="180" y="244"/>
                    <a:pt x="180" y="246"/>
                  </a:cubicBezTo>
                  <a:cubicBezTo>
                    <a:pt x="187" y="246"/>
                    <a:pt x="187" y="246"/>
                    <a:pt x="187" y="246"/>
                  </a:cubicBezTo>
                  <a:cubicBezTo>
                    <a:pt x="187" y="244"/>
                    <a:pt x="187" y="242"/>
                    <a:pt x="186" y="241"/>
                  </a:cubicBezTo>
                  <a:cubicBezTo>
                    <a:pt x="185" y="240"/>
                    <a:pt x="185" y="239"/>
                    <a:pt x="183" y="238"/>
                  </a:cubicBezTo>
                  <a:cubicBezTo>
                    <a:pt x="182" y="237"/>
                    <a:pt x="181" y="236"/>
                    <a:pt x="180" y="235"/>
                  </a:cubicBezTo>
                  <a:cubicBezTo>
                    <a:pt x="178" y="235"/>
                    <a:pt x="177" y="235"/>
                    <a:pt x="175" y="234"/>
                  </a:cubicBezTo>
                  <a:cubicBezTo>
                    <a:pt x="175" y="230"/>
                    <a:pt x="175" y="230"/>
                    <a:pt x="175" y="230"/>
                  </a:cubicBezTo>
                  <a:cubicBezTo>
                    <a:pt x="172" y="230"/>
                    <a:pt x="172" y="230"/>
                    <a:pt x="172" y="230"/>
                  </a:cubicBezTo>
                  <a:cubicBezTo>
                    <a:pt x="172" y="234"/>
                    <a:pt x="172" y="234"/>
                    <a:pt x="172" y="234"/>
                  </a:cubicBezTo>
                  <a:cubicBezTo>
                    <a:pt x="170" y="235"/>
                    <a:pt x="169" y="235"/>
                    <a:pt x="167" y="235"/>
                  </a:cubicBezTo>
                  <a:cubicBezTo>
                    <a:pt x="166" y="236"/>
                    <a:pt x="165" y="237"/>
                    <a:pt x="163" y="238"/>
                  </a:cubicBezTo>
                  <a:cubicBezTo>
                    <a:pt x="162" y="239"/>
                    <a:pt x="161" y="240"/>
                    <a:pt x="161" y="241"/>
                  </a:cubicBezTo>
                  <a:cubicBezTo>
                    <a:pt x="160" y="242"/>
                    <a:pt x="160" y="244"/>
                    <a:pt x="160" y="246"/>
                  </a:cubicBezTo>
                  <a:cubicBezTo>
                    <a:pt x="160" y="248"/>
                    <a:pt x="160" y="249"/>
                    <a:pt x="161" y="250"/>
                  </a:cubicBezTo>
                  <a:cubicBezTo>
                    <a:pt x="161" y="252"/>
                    <a:pt x="162" y="253"/>
                    <a:pt x="163" y="253"/>
                  </a:cubicBezTo>
                  <a:cubicBezTo>
                    <a:pt x="164" y="254"/>
                    <a:pt x="165" y="255"/>
                    <a:pt x="166" y="255"/>
                  </a:cubicBezTo>
                  <a:cubicBezTo>
                    <a:pt x="168" y="256"/>
                    <a:pt x="169" y="256"/>
                    <a:pt x="170" y="257"/>
                  </a:cubicBezTo>
                  <a:cubicBezTo>
                    <a:pt x="171" y="257"/>
                    <a:pt x="171" y="257"/>
                    <a:pt x="171" y="257"/>
                  </a:cubicBezTo>
                  <a:cubicBezTo>
                    <a:pt x="172" y="257"/>
                    <a:pt x="172" y="257"/>
                    <a:pt x="172" y="257"/>
                  </a:cubicBezTo>
                  <a:cubicBezTo>
                    <a:pt x="172" y="268"/>
                    <a:pt x="172" y="268"/>
                    <a:pt x="172" y="268"/>
                  </a:cubicBezTo>
                  <a:cubicBezTo>
                    <a:pt x="170" y="268"/>
                    <a:pt x="169" y="267"/>
                    <a:pt x="168" y="266"/>
                  </a:cubicBezTo>
                  <a:cubicBezTo>
                    <a:pt x="167" y="265"/>
                    <a:pt x="166" y="263"/>
                    <a:pt x="166" y="261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5"/>
                    <a:pt x="160" y="269"/>
                    <a:pt x="163" y="271"/>
                  </a:cubicBezTo>
                  <a:cubicBezTo>
                    <a:pt x="165" y="273"/>
                    <a:pt x="168" y="274"/>
                    <a:pt x="172" y="274"/>
                  </a:cubicBezTo>
                  <a:cubicBezTo>
                    <a:pt x="172" y="279"/>
                    <a:pt x="172" y="279"/>
                    <a:pt x="172" y="279"/>
                  </a:cubicBezTo>
                  <a:cubicBezTo>
                    <a:pt x="175" y="279"/>
                    <a:pt x="175" y="279"/>
                    <a:pt x="175" y="279"/>
                  </a:cubicBezTo>
                  <a:cubicBezTo>
                    <a:pt x="175" y="274"/>
                    <a:pt x="175" y="274"/>
                    <a:pt x="175" y="274"/>
                  </a:cubicBezTo>
                  <a:cubicBezTo>
                    <a:pt x="178" y="274"/>
                    <a:pt x="180" y="274"/>
                    <a:pt x="182" y="273"/>
                  </a:cubicBezTo>
                  <a:cubicBezTo>
                    <a:pt x="184" y="272"/>
                    <a:pt x="185" y="271"/>
                    <a:pt x="186" y="270"/>
                  </a:cubicBezTo>
                  <a:cubicBezTo>
                    <a:pt x="187" y="269"/>
                    <a:pt x="188" y="267"/>
                    <a:pt x="188" y="266"/>
                  </a:cubicBezTo>
                  <a:cubicBezTo>
                    <a:pt x="188" y="265"/>
                    <a:pt x="189" y="264"/>
                    <a:pt x="189" y="263"/>
                  </a:cubicBezTo>
                  <a:cubicBezTo>
                    <a:pt x="189" y="262"/>
                    <a:pt x="189" y="261"/>
                    <a:pt x="188" y="260"/>
                  </a:cubicBezTo>
                  <a:cubicBezTo>
                    <a:pt x="188" y="259"/>
                    <a:pt x="188" y="258"/>
                    <a:pt x="187" y="257"/>
                  </a:cubicBezTo>
                  <a:close/>
                  <a:moveTo>
                    <a:pt x="172" y="249"/>
                  </a:moveTo>
                  <a:cubicBezTo>
                    <a:pt x="170" y="249"/>
                    <a:pt x="169" y="249"/>
                    <a:pt x="168" y="248"/>
                  </a:cubicBezTo>
                  <a:cubicBezTo>
                    <a:pt x="168" y="247"/>
                    <a:pt x="167" y="246"/>
                    <a:pt x="167" y="245"/>
                  </a:cubicBezTo>
                  <a:cubicBezTo>
                    <a:pt x="167" y="244"/>
                    <a:pt x="167" y="244"/>
                    <a:pt x="168" y="243"/>
                  </a:cubicBezTo>
                  <a:cubicBezTo>
                    <a:pt x="168" y="243"/>
                    <a:pt x="168" y="242"/>
                    <a:pt x="169" y="242"/>
                  </a:cubicBezTo>
                  <a:cubicBezTo>
                    <a:pt x="169" y="241"/>
                    <a:pt x="170" y="241"/>
                    <a:pt x="170" y="241"/>
                  </a:cubicBezTo>
                  <a:cubicBezTo>
                    <a:pt x="171" y="241"/>
                    <a:pt x="171" y="241"/>
                    <a:pt x="172" y="241"/>
                  </a:cubicBezTo>
                  <a:lnTo>
                    <a:pt x="172" y="249"/>
                  </a:lnTo>
                  <a:close/>
                  <a:moveTo>
                    <a:pt x="180" y="265"/>
                  </a:moveTo>
                  <a:cubicBezTo>
                    <a:pt x="180" y="266"/>
                    <a:pt x="180" y="266"/>
                    <a:pt x="179" y="267"/>
                  </a:cubicBezTo>
                  <a:cubicBezTo>
                    <a:pt x="179" y="267"/>
                    <a:pt x="178" y="268"/>
                    <a:pt x="177" y="268"/>
                  </a:cubicBezTo>
                  <a:cubicBezTo>
                    <a:pt x="177" y="268"/>
                    <a:pt x="176" y="268"/>
                    <a:pt x="175" y="268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77" y="259"/>
                    <a:pt x="179" y="259"/>
                    <a:pt x="180" y="260"/>
                  </a:cubicBezTo>
                  <a:cubicBezTo>
                    <a:pt x="181" y="261"/>
                    <a:pt x="181" y="262"/>
                    <a:pt x="181" y="263"/>
                  </a:cubicBezTo>
                  <a:cubicBezTo>
                    <a:pt x="181" y="264"/>
                    <a:pt x="181" y="265"/>
                    <a:pt x="180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BC92F0-B0A7-F1DE-5EBA-9E2F3AC2FEB6}"/>
                </a:ext>
              </a:extLst>
            </p:cNvPr>
            <p:cNvSpPr/>
            <p:nvPr/>
          </p:nvSpPr>
          <p:spPr>
            <a:xfrm>
              <a:off x="4486986" y="2700469"/>
              <a:ext cx="3216442" cy="1079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BD9BB4-6465-7FF3-C9FF-0F1F60571FD2}"/>
                </a:ext>
              </a:extLst>
            </p:cNvPr>
            <p:cNvSpPr txBox="1"/>
            <p:nvPr/>
          </p:nvSpPr>
          <p:spPr>
            <a:xfrm>
              <a:off x="4920904" y="2817946"/>
              <a:ext cx="2348607" cy="5810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 &gt;1 mljrd. EUR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investīcijas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E9A7B7-06FA-045A-6C9F-1E13647E489C}"/>
                </a:ext>
              </a:extLst>
            </p:cNvPr>
            <p:cNvSpPr/>
            <p:nvPr/>
          </p:nvSpPr>
          <p:spPr>
            <a:xfrm>
              <a:off x="4487070" y="2700470"/>
              <a:ext cx="3216275" cy="457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51230B-2E85-0E9E-F9F9-B8618551FB76}"/>
              </a:ext>
            </a:extLst>
          </p:cNvPr>
          <p:cNvGrpSpPr/>
          <p:nvPr/>
        </p:nvGrpSpPr>
        <p:grpSpPr>
          <a:xfrm>
            <a:off x="8135771" y="1808164"/>
            <a:ext cx="3216442" cy="1972304"/>
            <a:chOff x="8135771" y="1808164"/>
            <a:chExt cx="3216442" cy="197230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5ACFD-0F3A-BAFB-B497-B61C51ABCAC2}"/>
                </a:ext>
              </a:extLst>
            </p:cNvPr>
            <p:cNvSpPr/>
            <p:nvPr/>
          </p:nvSpPr>
          <p:spPr>
            <a:xfrm>
              <a:off x="8135771" y="1808164"/>
              <a:ext cx="3216442" cy="8923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0C132058-AEFB-40B9-0C99-86764B7CA74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19348" y="1929673"/>
              <a:ext cx="649288" cy="649288"/>
            </a:xfrm>
            <a:custGeom>
              <a:avLst/>
              <a:gdLst>
                <a:gd name="T0" fmla="*/ 351 w 576"/>
                <a:gd name="T1" fmla="*/ 112 h 576"/>
                <a:gd name="T2" fmla="*/ 338 w 576"/>
                <a:gd name="T3" fmla="*/ 73 h 576"/>
                <a:gd name="T4" fmla="*/ 209 w 576"/>
                <a:gd name="T5" fmla="*/ 86 h 576"/>
                <a:gd name="T6" fmla="*/ 146 w 576"/>
                <a:gd name="T7" fmla="*/ 112 h 576"/>
                <a:gd name="T8" fmla="*/ 414 w 576"/>
                <a:gd name="T9" fmla="*/ 300 h 576"/>
                <a:gd name="T10" fmla="*/ 234 w 576"/>
                <a:gd name="T11" fmla="*/ 98 h 576"/>
                <a:gd name="T12" fmla="*/ 326 w 576"/>
                <a:gd name="T13" fmla="*/ 112 h 576"/>
                <a:gd name="T14" fmla="*/ 234 w 576"/>
                <a:gd name="T15" fmla="*/ 98 h 576"/>
                <a:gd name="T16" fmla="*/ 338 w 576"/>
                <a:gd name="T17" fmla="*/ 136 h 576"/>
                <a:gd name="T18" fmla="*/ 389 w 576"/>
                <a:gd name="T19" fmla="*/ 165 h 576"/>
                <a:gd name="T20" fmla="*/ 171 w 576"/>
                <a:gd name="T21" fmla="*/ 165 h 576"/>
                <a:gd name="T22" fmla="*/ 221 w 576"/>
                <a:gd name="T23" fmla="*/ 136 h 576"/>
                <a:gd name="T24" fmla="*/ 171 w 576"/>
                <a:gd name="T25" fmla="*/ 191 h 576"/>
                <a:gd name="T26" fmla="*/ 389 w 576"/>
                <a:gd name="T27" fmla="*/ 191 h 576"/>
                <a:gd name="T28" fmla="*/ 171 w 576"/>
                <a:gd name="T29" fmla="*/ 275 h 576"/>
                <a:gd name="T30" fmla="*/ 0 w 576"/>
                <a:gd name="T31" fmla="*/ 0 h 576"/>
                <a:gd name="T32" fmla="*/ 159 w 576"/>
                <a:gd name="T33" fmla="*/ 576 h 576"/>
                <a:gd name="T34" fmla="*/ 160 w 576"/>
                <a:gd name="T35" fmla="*/ 576 h 576"/>
                <a:gd name="T36" fmla="*/ 576 w 576"/>
                <a:gd name="T37" fmla="*/ 0 h 576"/>
                <a:gd name="T38" fmla="*/ 179 w 576"/>
                <a:gd name="T39" fmla="*/ 394 h 576"/>
                <a:gd name="T40" fmla="*/ 199 w 576"/>
                <a:gd name="T41" fmla="*/ 379 h 576"/>
                <a:gd name="T42" fmla="*/ 323 w 576"/>
                <a:gd name="T43" fmla="*/ 379 h 576"/>
                <a:gd name="T44" fmla="*/ 344 w 576"/>
                <a:gd name="T45" fmla="*/ 406 h 576"/>
                <a:gd name="T46" fmla="*/ 325 w 576"/>
                <a:gd name="T47" fmla="*/ 411 h 576"/>
                <a:gd name="T48" fmla="*/ 211 w 576"/>
                <a:gd name="T49" fmla="*/ 410 h 576"/>
                <a:gd name="T50" fmla="*/ 320 w 576"/>
                <a:gd name="T51" fmla="*/ 435 h 576"/>
                <a:gd name="T52" fmla="*/ 337 w 576"/>
                <a:gd name="T53" fmla="*/ 435 h 576"/>
                <a:gd name="T54" fmla="*/ 399 w 576"/>
                <a:gd name="T55" fmla="*/ 396 h 576"/>
                <a:gd name="T56" fmla="*/ 485 w 576"/>
                <a:gd name="T57" fmla="*/ 310 h 576"/>
                <a:gd name="T58" fmla="*/ 508 w 576"/>
                <a:gd name="T59" fmla="*/ 309 h 576"/>
                <a:gd name="T60" fmla="*/ 464 w 576"/>
                <a:gd name="T61" fmla="*/ 373 h 576"/>
                <a:gd name="T62" fmla="*/ 376 w 576"/>
                <a:gd name="T63" fmla="*/ 459 h 576"/>
                <a:gd name="T64" fmla="*/ 226 w 576"/>
                <a:gd name="T65" fmla="*/ 477 h 576"/>
                <a:gd name="T66" fmla="*/ 25 w 576"/>
                <a:gd name="T67" fmla="*/ 552 h 576"/>
                <a:gd name="T68" fmla="*/ 551 w 576"/>
                <a:gd name="T69" fmla="*/ 552 h 576"/>
                <a:gd name="T70" fmla="*/ 236 w 576"/>
                <a:gd name="T71" fmla="*/ 502 h 576"/>
                <a:gd name="T72" fmla="*/ 394 w 576"/>
                <a:gd name="T73" fmla="*/ 476 h 576"/>
                <a:gd name="T74" fmla="*/ 482 w 576"/>
                <a:gd name="T75" fmla="*/ 391 h 576"/>
                <a:gd name="T76" fmla="*/ 528 w 576"/>
                <a:gd name="T77" fmla="*/ 293 h 576"/>
                <a:gd name="T78" fmla="*/ 468 w 576"/>
                <a:gd name="T79" fmla="*/ 292 h 576"/>
                <a:gd name="T80" fmla="*/ 381 w 576"/>
                <a:gd name="T81" fmla="*/ 379 h 576"/>
                <a:gd name="T82" fmla="*/ 367 w 576"/>
                <a:gd name="T83" fmla="*/ 374 h 576"/>
                <a:gd name="T84" fmla="*/ 199 w 576"/>
                <a:gd name="T85" fmla="*/ 355 h 576"/>
                <a:gd name="T86" fmla="*/ 161 w 576"/>
                <a:gd name="T87" fmla="*/ 377 h 576"/>
                <a:gd name="T88" fmla="*/ 25 w 576"/>
                <a:gd name="T89" fmla="*/ 25 h 576"/>
                <a:gd name="T90" fmla="*/ 551 w 576"/>
                <a:gd name="T91" fmla="*/ 552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76" h="576">
                  <a:moveTo>
                    <a:pt x="414" y="112"/>
                  </a:moveTo>
                  <a:cubicBezTo>
                    <a:pt x="351" y="112"/>
                    <a:pt x="351" y="112"/>
                    <a:pt x="351" y="112"/>
                  </a:cubicBezTo>
                  <a:cubicBezTo>
                    <a:pt x="351" y="86"/>
                    <a:pt x="351" y="86"/>
                    <a:pt x="351" y="86"/>
                  </a:cubicBezTo>
                  <a:cubicBezTo>
                    <a:pt x="351" y="79"/>
                    <a:pt x="345" y="73"/>
                    <a:pt x="338" y="73"/>
                  </a:cubicBezTo>
                  <a:cubicBezTo>
                    <a:pt x="221" y="73"/>
                    <a:pt x="221" y="73"/>
                    <a:pt x="221" y="73"/>
                  </a:cubicBezTo>
                  <a:cubicBezTo>
                    <a:pt x="215" y="73"/>
                    <a:pt x="209" y="79"/>
                    <a:pt x="209" y="86"/>
                  </a:cubicBezTo>
                  <a:cubicBezTo>
                    <a:pt x="209" y="112"/>
                    <a:pt x="209" y="112"/>
                    <a:pt x="209" y="112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414" y="300"/>
                    <a:pt x="414" y="300"/>
                    <a:pt x="414" y="300"/>
                  </a:cubicBezTo>
                  <a:lnTo>
                    <a:pt x="414" y="112"/>
                  </a:lnTo>
                  <a:close/>
                  <a:moveTo>
                    <a:pt x="234" y="98"/>
                  </a:moveTo>
                  <a:cubicBezTo>
                    <a:pt x="326" y="98"/>
                    <a:pt x="326" y="98"/>
                    <a:pt x="326" y="98"/>
                  </a:cubicBezTo>
                  <a:cubicBezTo>
                    <a:pt x="326" y="112"/>
                    <a:pt x="326" y="112"/>
                    <a:pt x="326" y="112"/>
                  </a:cubicBezTo>
                  <a:cubicBezTo>
                    <a:pt x="234" y="112"/>
                    <a:pt x="234" y="112"/>
                    <a:pt x="234" y="112"/>
                  </a:cubicBezTo>
                  <a:lnTo>
                    <a:pt x="234" y="98"/>
                  </a:lnTo>
                  <a:close/>
                  <a:moveTo>
                    <a:pt x="221" y="136"/>
                  </a:moveTo>
                  <a:cubicBezTo>
                    <a:pt x="338" y="136"/>
                    <a:pt x="338" y="136"/>
                    <a:pt x="338" y="136"/>
                  </a:cubicBezTo>
                  <a:cubicBezTo>
                    <a:pt x="389" y="136"/>
                    <a:pt x="389" y="136"/>
                    <a:pt x="389" y="136"/>
                  </a:cubicBezTo>
                  <a:cubicBezTo>
                    <a:pt x="389" y="165"/>
                    <a:pt x="389" y="165"/>
                    <a:pt x="389" y="165"/>
                  </a:cubicBezTo>
                  <a:cubicBezTo>
                    <a:pt x="280" y="197"/>
                    <a:pt x="280" y="197"/>
                    <a:pt x="280" y="197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1" y="136"/>
                    <a:pt x="171" y="136"/>
                    <a:pt x="171" y="136"/>
                  </a:cubicBezTo>
                  <a:lnTo>
                    <a:pt x="221" y="136"/>
                  </a:lnTo>
                  <a:close/>
                  <a:moveTo>
                    <a:pt x="171" y="275"/>
                  </a:moveTo>
                  <a:cubicBezTo>
                    <a:pt x="171" y="191"/>
                    <a:pt x="171" y="191"/>
                    <a:pt x="171" y="191"/>
                  </a:cubicBezTo>
                  <a:cubicBezTo>
                    <a:pt x="280" y="222"/>
                    <a:pt x="280" y="222"/>
                    <a:pt x="280" y="222"/>
                  </a:cubicBezTo>
                  <a:cubicBezTo>
                    <a:pt x="389" y="191"/>
                    <a:pt x="389" y="191"/>
                    <a:pt x="389" y="191"/>
                  </a:cubicBezTo>
                  <a:cubicBezTo>
                    <a:pt x="389" y="275"/>
                    <a:pt x="389" y="275"/>
                    <a:pt x="389" y="275"/>
                  </a:cubicBezTo>
                  <a:lnTo>
                    <a:pt x="171" y="275"/>
                  </a:lnTo>
                  <a:close/>
                  <a:moveTo>
                    <a:pt x="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159" y="576"/>
                    <a:pt x="159" y="576"/>
                    <a:pt x="159" y="576"/>
                  </a:cubicBezTo>
                  <a:cubicBezTo>
                    <a:pt x="160" y="576"/>
                    <a:pt x="160" y="576"/>
                    <a:pt x="160" y="576"/>
                  </a:cubicBezTo>
                  <a:cubicBezTo>
                    <a:pt x="160" y="576"/>
                    <a:pt x="160" y="576"/>
                    <a:pt x="160" y="576"/>
                  </a:cubicBezTo>
                  <a:cubicBezTo>
                    <a:pt x="576" y="576"/>
                    <a:pt x="576" y="576"/>
                    <a:pt x="576" y="576"/>
                  </a:cubicBezTo>
                  <a:lnTo>
                    <a:pt x="576" y="0"/>
                  </a:lnTo>
                  <a:close/>
                  <a:moveTo>
                    <a:pt x="25" y="547"/>
                  </a:moveTo>
                  <a:cubicBezTo>
                    <a:pt x="44" y="527"/>
                    <a:pt x="167" y="406"/>
                    <a:pt x="179" y="394"/>
                  </a:cubicBezTo>
                  <a:cubicBezTo>
                    <a:pt x="181" y="392"/>
                    <a:pt x="184" y="389"/>
                    <a:pt x="186" y="387"/>
                  </a:cubicBezTo>
                  <a:cubicBezTo>
                    <a:pt x="192" y="380"/>
                    <a:pt x="193" y="379"/>
                    <a:pt x="199" y="379"/>
                  </a:cubicBezTo>
                  <a:cubicBezTo>
                    <a:pt x="322" y="379"/>
                    <a:pt x="322" y="379"/>
                    <a:pt x="322" y="379"/>
                  </a:cubicBezTo>
                  <a:cubicBezTo>
                    <a:pt x="323" y="379"/>
                    <a:pt x="323" y="379"/>
                    <a:pt x="323" y="379"/>
                  </a:cubicBezTo>
                  <a:cubicBezTo>
                    <a:pt x="324" y="379"/>
                    <a:pt x="340" y="377"/>
                    <a:pt x="345" y="386"/>
                  </a:cubicBezTo>
                  <a:cubicBezTo>
                    <a:pt x="348" y="391"/>
                    <a:pt x="347" y="400"/>
                    <a:pt x="344" y="406"/>
                  </a:cubicBezTo>
                  <a:cubicBezTo>
                    <a:pt x="343" y="407"/>
                    <a:pt x="342" y="408"/>
                    <a:pt x="340" y="409"/>
                  </a:cubicBezTo>
                  <a:cubicBezTo>
                    <a:pt x="334" y="411"/>
                    <a:pt x="329" y="411"/>
                    <a:pt x="325" y="411"/>
                  </a:cubicBezTo>
                  <a:cubicBezTo>
                    <a:pt x="323" y="410"/>
                    <a:pt x="321" y="410"/>
                    <a:pt x="320" y="410"/>
                  </a:cubicBezTo>
                  <a:cubicBezTo>
                    <a:pt x="211" y="410"/>
                    <a:pt x="211" y="410"/>
                    <a:pt x="211" y="410"/>
                  </a:cubicBezTo>
                  <a:cubicBezTo>
                    <a:pt x="211" y="435"/>
                    <a:pt x="211" y="435"/>
                    <a:pt x="211" y="435"/>
                  </a:cubicBezTo>
                  <a:cubicBezTo>
                    <a:pt x="320" y="435"/>
                    <a:pt x="320" y="435"/>
                    <a:pt x="320" y="435"/>
                  </a:cubicBezTo>
                  <a:cubicBezTo>
                    <a:pt x="321" y="435"/>
                    <a:pt x="322" y="435"/>
                    <a:pt x="324" y="435"/>
                  </a:cubicBezTo>
                  <a:cubicBezTo>
                    <a:pt x="328" y="435"/>
                    <a:pt x="333" y="435"/>
                    <a:pt x="337" y="435"/>
                  </a:cubicBezTo>
                  <a:cubicBezTo>
                    <a:pt x="342" y="435"/>
                    <a:pt x="346" y="434"/>
                    <a:pt x="350" y="432"/>
                  </a:cubicBezTo>
                  <a:cubicBezTo>
                    <a:pt x="363" y="428"/>
                    <a:pt x="379" y="418"/>
                    <a:pt x="399" y="396"/>
                  </a:cubicBezTo>
                  <a:cubicBezTo>
                    <a:pt x="432" y="359"/>
                    <a:pt x="468" y="326"/>
                    <a:pt x="482" y="313"/>
                  </a:cubicBezTo>
                  <a:cubicBezTo>
                    <a:pt x="485" y="310"/>
                    <a:pt x="485" y="310"/>
                    <a:pt x="485" y="310"/>
                  </a:cubicBezTo>
                  <a:cubicBezTo>
                    <a:pt x="488" y="307"/>
                    <a:pt x="495" y="304"/>
                    <a:pt x="500" y="304"/>
                  </a:cubicBezTo>
                  <a:cubicBezTo>
                    <a:pt x="504" y="305"/>
                    <a:pt x="506" y="306"/>
                    <a:pt x="508" y="309"/>
                  </a:cubicBezTo>
                  <a:cubicBezTo>
                    <a:pt x="516" y="318"/>
                    <a:pt x="508" y="330"/>
                    <a:pt x="507" y="332"/>
                  </a:cubicBezTo>
                  <a:cubicBezTo>
                    <a:pt x="503" y="335"/>
                    <a:pt x="485" y="353"/>
                    <a:pt x="464" y="373"/>
                  </a:cubicBezTo>
                  <a:cubicBezTo>
                    <a:pt x="429" y="407"/>
                    <a:pt x="385" y="450"/>
                    <a:pt x="377" y="459"/>
                  </a:cubicBezTo>
                  <a:cubicBezTo>
                    <a:pt x="376" y="459"/>
                    <a:pt x="376" y="459"/>
                    <a:pt x="376" y="459"/>
                  </a:cubicBezTo>
                  <a:cubicBezTo>
                    <a:pt x="370" y="466"/>
                    <a:pt x="360" y="477"/>
                    <a:pt x="339" y="477"/>
                  </a:cubicBezTo>
                  <a:cubicBezTo>
                    <a:pt x="226" y="477"/>
                    <a:pt x="226" y="477"/>
                    <a:pt x="226" y="477"/>
                  </a:cubicBezTo>
                  <a:cubicBezTo>
                    <a:pt x="150" y="552"/>
                    <a:pt x="150" y="552"/>
                    <a:pt x="150" y="552"/>
                  </a:cubicBezTo>
                  <a:cubicBezTo>
                    <a:pt x="25" y="552"/>
                    <a:pt x="25" y="552"/>
                    <a:pt x="25" y="552"/>
                  </a:cubicBezTo>
                  <a:lnTo>
                    <a:pt x="25" y="547"/>
                  </a:lnTo>
                  <a:close/>
                  <a:moveTo>
                    <a:pt x="551" y="552"/>
                  </a:moveTo>
                  <a:cubicBezTo>
                    <a:pt x="185" y="552"/>
                    <a:pt x="185" y="552"/>
                    <a:pt x="185" y="552"/>
                  </a:cubicBezTo>
                  <a:cubicBezTo>
                    <a:pt x="236" y="502"/>
                    <a:pt x="236" y="502"/>
                    <a:pt x="236" y="502"/>
                  </a:cubicBezTo>
                  <a:cubicBezTo>
                    <a:pt x="339" y="502"/>
                    <a:pt x="339" y="502"/>
                    <a:pt x="339" y="502"/>
                  </a:cubicBezTo>
                  <a:cubicBezTo>
                    <a:pt x="370" y="502"/>
                    <a:pt x="386" y="484"/>
                    <a:pt x="394" y="476"/>
                  </a:cubicBezTo>
                  <a:cubicBezTo>
                    <a:pt x="395" y="476"/>
                    <a:pt x="395" y="476"/>
                    <a:pt x="395" y="476"/>
                  </a:cubicBezTo>
                  <a:cubicBezTo>
                    <a:pt x="402" y="468"/>
                    <a:pt x="448" y="423"/>
                    <a:pt x="482" y="391"/>
                  </a:cubicBezTo>
                  <a:cubicBezTo>
                    <a:pt x="503" y="369"/>
                    <a:pt x="521" y="352"/>
                    <a:pt x="524" y="349"/>
                  </a:cubicBezTo>
                  <a:cubicBezTo>
                    <a:pt x="535" y="338"/>
                    <a:pt x="544" y="313"/>
                    <a:pt x="528" y="293"/>
                  </a:cubicBezTo>
                  <a:cubicBezTo>
                    <a:pt x="521" y="285"/>
                    <a:pt x="512" y="281"/>
                    <a:pt x="502" y="280"/>
                  </a:cubicBezTo>
                  <a:cubicBezTo>
                    <a:pt x="488" y="279"/>
                    <a:pt x="475" y="286"/>
                    <a:pt x="468" y="292"/>
                  </a:cubicBezTo>
                  <a:cubicBezTo>
                    <a:pt x="465" y="295"/>
                    <a:pt x="465" y="295"/>
                    <a:pt x="465" y="295"/>
                  </a:cubicBezTo>
                  <a:cubicBezTo>
                    <a:pt x="451" y="308"/>
                    <a:pt x="414" y="342"/>
                    <a:pt x="381" y="379"/>
                  </a:cubicBezTo>
                  <a:cubicBezTo>
                    <a:pt x="377" y="383"/>
                    <a:pt x="374" y="386"/>
                    <a:pt x="371" y="389"/>
                  </a:cubicBezTo>
                  <a:cubicBezTo>
                    <a:pt x="370" y="384"/>
                    <a:pt x="369" y="379"/>
                    <a:pt x="367" y="374"/>
                  </a:cubicBezTo>
                  <a:cubicBezTo>
                    <a:pt x="357" y="356"/>
                    <a:pt x="334" y="353"/>
                    <a:pt x="321" y="355"/>
                  </a:cubicBezTo>
                  <a:cubicBezTo>
                    <a:pt x="199" y="355"/>
                    <a:pt x="199" y="355"/>
                    <a:pt x="199" y="355"/>
                  </a:cubicBezTo>
                  <a:cubicBezTo>
                    <a:pt x="182" y="355"/>
                    <a:pt x="175" y="362"/>
                    <a:pt x="168" y="370"/>
                  </a:cubicBezTo>
                  <a:cubicBezTo>
                    <a:pt x="166" y="372"/>
                    <a:pt x="164" y="374"/>
                    <a:pt x="161" y="377"/>
                  </a:cubicBezTo>
                  <a:cubicBezTo>
                    <a:pt x="152" y="386"/>
                    <a:pt x="65" y="473"/>
                    <a:pt x="25" y="51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551" y="25"/>
                    <a:pt x="551" y="25"/>
                    <a:pt x="551" y="25"/>
                  </a:cubicBezTo>
                  <a:lnTo>
                    <a:pt x="551" y="5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DE27C4-232F-F4BC-E520-1F65F082AA73}"/>
                </a:ext>
              </a:extLst>
            </p:cNvPr>
            <p:cNvSpPr/>
            <p:nvPr/>
          </p:nvSpPr>
          <p:spPr>
            <a:xfrm>
              <a:off x="8135771" y="2700469"/>
              <a:ext cx="3216442" cy="1079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84E028-B7CC-59D0-31E6-A2AE310BAC8C}"/>
                </a:ext>
              </a:extLst>
            </p:cNvPr>
            <p:cNvSpPr txBox="1"/>
            <p:nvPr/>
          </p:nvSpPr>
          <p:spPr>
            <a:xfrm>
              <a:off x="8258092" y="2818205"/>
              <a:ext cx="2971800" cy="8445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Ieņēmumi kopienai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1600" dirty="0">
                  <a:solidFill>
                    <a:prstClr val="black"/>
                  </a:solidFill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no </a:t>
              </a: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maksājuma vietējās kopienas attīstībai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39679F-99C3-08B5-B84C-C7197B361474}"/>
                </a:ext>
              </a:extLst>
            </p:cNvPr>
            <p:cNvSpPr/>
            <p:nvPr/>
          </p:nvSpPr>
          <p:spPr>
            <a:xfrm>
              <a:off x="8135855" y="2700470"/>
              <a:ext cx="3216275" cy="457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65D657-2A26-B276-29C3-D0990D5A476E}"/>
              </a:ext>
            </a:extLst>
          </p:cNvPr>
          <p:cNvGrpSpPr/>
          <p:nvPr/>
        </p:nvGrpSpPr>
        <p:grpSpPr>
          <a:xfrm>
            <a:off x="4485883" y="4232229"/>
            <a:ext cx="3216442" cy="1972304"/>
            <a:chOff x="8135771" y="4232229"/>
            <a:chExt cx="3216442" cy="19723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57888A-D4AE-D2D8-4705-2D63E6A19021}"/>
                </a:ext>
              </a:extLst>
            </p:cNvPr>
            <p:cNvSpPr/>
            <p:nvPr/>
          </p:nvSpPr>
          <p:spPr>
            <a:xfrm>
              <a:off x="8135771" y="4232229"/>
              <a:ext cx="3216442" cy="8923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39D61F-6B4F-A52F-1EDE-FC427721ECB0}"/>
                </a:ext>
              </a:extLst>
            </p:cNvPr>
            <p:cNvSpPr/>
            <p:nvPr/>
          </p:nvSpPr>
          <p:spPr>
            <a:xfrm>
              <a:off x="8135771" y="5124534"/>
              <a:ext cx="3216442" cy="1079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BB987E-85A3-07F7-ED83-3D14C43E950E}"/>
                </a:ext>
              </a:extLst>
            </p:cNvPr>
            <p:cNvSpPr txBox="1"/>
            <p:nvPr/>
          </p:nvSpPr>
          <p:spPr>
            <a:xfrm>
              <a:off x="8194294" y="5219411"/>
              <a:ext cx="3094038" cy="8445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2000" b="1" dirty="0">
                  <a:solidFill>
                    <a:srgbClr val="054F95"/>
                  </a:solidFill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~</a:t>
              </a: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54F95"/>
                  </a:solidFill>
                  <a:effectLst/>
                  <a:uLnTx/>
                  <a:uFillTx/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100 līdz 150 milj. EUR</a:t>
              </a:r>
            </a:p>
            <a:p>
              <a:pPr algn="ctr">
                <a:lnSpc>
                  <a:spcPct val="107000"/>
                </a:lnSpc>
                <a:defRPr/>
              </a:pPr>
              <a:r>
                <a:rPr lang="lv-LV" sz="1600" dirty="0">
                  <a:solidFill>
                    <a:prstClr val="black"/>
                  </a:solidFill>
                  <a:latin typeface="HP Simplified" panose="020B0604020204020204"/>
                  <a:cs typeface="Times New Roman" panose="02020603050405020304" pitchFamily="18" charset="0"/>
                </a:rPr>
                <a:t>gadā uzlabojums ārējās tirdzniecības bilancē, IKP pieaugums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0EC8D4-C849-FD3E-DEC9-951180264D21}"/>
                </a:ext>
              </a:extLst>
            </p:cNvPr>
            <p:cNvSpPr/>
            <p:nvPr/>
          </p:nvSpPr>
          <p:spPr>
            <a:xfrm>
              <a:off x="8135855" y="5124535"/>
              <a:ext cx="3216275" cy="457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F3674F4B-0F9E-2BAB-A5B6-4067A1420B1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19348" y="4353738"/>
              <a:ext cx="649288" cy="649288"/>
            </a:xfrm>
            <a:custGeom>
              <a:avLst/>
              <a:gdLst>
                <a:gd name="T0" fmla="*/ 0 w 346"/>
                <a:gd name="T1" fmla="*/ 0 h 346"/>
                <a:gd name="T2" fmla="*/ 346 w 346"/>
                <a:gd name="T3" fmla="*/ 346 h 346"/>
                <a:gd name="T4" fmla="*/ 346 w 346"/>
                <a:gd name="T5" fmla="*/ 0 h 346"/>
                <a:gd name="T6" fmla="*/ 83 w 346"/>
                <a:gd name="T7" fmla="*/ 243 h 346"/>
                <a:gd name="T8" fmla="*/ 130 w 346"/>
                <a:gd name="T9" fmla="*/ 298 h 346"/>
                <a:gd name="T10" fmla="*/ 120 w 346"/>
                <a:gd name="T11" fmla="*/ 297 h 346"/>
                <a:gd name="T12" fmla="*/ 81 w 346"/>
                <a:gd name="T13" fmla="*/ 245 h 346"/>
                <a:gd name="T14" fmla="*/ 70 w 346"/>
                <a:gd name="T15" fmla="*/ 206 h 346"/>
                <a:gd name="T16" fmla="*/ 14 w 346"/>
                <a:gd name="T17" fmla="*/ 142 h 346"/>
                <a:gd name="T18" fmla="*/ 96 w 346"/>
                <a:gd name="T19" fmla="*/ 108 h 346"/>
                <a:gd name="T20" fmla="*/ 160 w 346"/>
                <a:gd name="T21" fmla="*/ 94 h 346"/>
                <a:gd name="T22" fmla="*/ 89 w 346"/>
                <a:gd name="T23" fmla="*/ 160 h 346"/>
                <a:gd name="T24" fmla="*/ 87 w 346"/>
                <a:gd name="T25" fmla="*/ 196 h 346"/>
                <a:gd name="T26" fmla="*/ 148 w 346"/>
                <a:gd name="T27" fmla="*/ 176 h 346"/>
                <a:gd name="T28" fmla="*/ 275 w 346"/>
                <a:gd name="T29" fmla="*/ 217 h 346"/>
                <a:gd name="T30" fmla="*/ 276 w 346"/>
                <a:gd name="T31" fmla="*/ 222 h 346"/>
                <a:gd name="T32" fmla="*/ 205 w 346"/>
                <a:gd name="T33" fmla="*/ 287 h 346"/>
                <a:gd name="T34" fmla="*/ 85 w 346"/>
                <a:gd name="T35" fmla="*/ 227 h 346"/>
                <a:gd name="T36" fmla="*/ 269 w 346"/>
                <a:gd name="T37" fmla="*/ 197 h 346"/>
                <a:gd name="T38" fmla="*/ 139 w 346"/>
                <a:gd name="T39" fmla="*/ 164 h 346"/>
                <a:gd name="T40" fmla="*/ 98 w 346"/>
                <a:gd name="T41" fmla="*/ 186 h 346"/>
                <a:gd name="T42" fmla="*/ 99 w 346"/>
                <a:gd name="T43" fmla="*/ 171 h 346"/>
                <a:gd name="T44" fmla="*/ 197 w 346"/>
                <a:gd name="T45" fmla="*/ 103 h 346"/>
                <a:gd name="T46" fmla="*/ 331 w 346"/>
                <a:gd name="T47" fmla="*/ 24 h 346"/>
                <a:gd name="T48" fmla="*/ 270 w 346"/>
                <a:gd name="T49" fmla="*/ 176 h 346"/>
                <a:gd name="T50" fmla="*/ 221 w 346"/>
                <a:gd name="T51" fmla="*/ 98 h 346"/>
                <a:gd name="T52" fmla="*/ 178 w 346"/>
                <a:gd name="T53" fmla="*/ 87 h 346"/>
                <a:gd name="T54" fmla="*/ 122 w 346"/>
                <a:gd name="T55" fmla="*/ 79 h 346"/>
                <a:gd name="T56" fmla="*/ 14 w 346"/>
                <a:gd name="T57" fmla="*/ 42 h 346"/>
                <a:gd name="T58" fmla="*/ 319 w 346"/>
                <a:gd name="T59" fmla="*/ 15 h 346"/>
                <a:gd name="T60" fmla="*/ 14 w 346"/>
                <a:gd name="T61" fmla="*/ 159 h 346"/>
                <a:gd name="T62" fmla="*/ 55 w 346"/>
                <a:gd name="T63" fmla="*/ 209 h 346"/>
                <a:gd name="T64" fmla="*/ 69 w 346"/>
                <a:gd name="T65" fmla="*/ 265 h 346"/>
                <a:gd name="T66" fmla="*/ 124 w 346"/>
                <a:gd name="T67" fmla="*/ 314 h 346"/>
                <a:gd name="T68" fmla="*/ 140 w 346"/>
                <a:gd name="T69" fmla="*/ 309 h 346"/>
                <a:gd name="T70" fmla="*/ 189 w 346"/>
                <a:gd name="T71" fmla="*/ 302 h 346"/>
                <a:gd name="T72" fmla="*/ 217 w 346"/>
                <a:gd name="T73" fmla="*/ 296 h 346"/>
                <a:gd name="T74" fmla="*/ 292 w 346"/>
                <a:gd name="T75" fmla="*/ 217 h 346"/>
                <a:gd name="T76" fmla="*/ 284 w 346"/>
                <a:gd name="T77" fmla="*/ 183 h 346"/>
                <a:gd name="T78" fmla="*/ 331 w 346"/>
                <a:gd name="T79" fmla="*/ 33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6" h="346">
                  <a:moveTo>
                    <a:pt x="3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0"/>
                    <a:pt x="346" y="0"/>
                    <a:pt x="346" y="0"/>
                  </a:cubicBezTo>
                  <a:close/>
                  <a:moveTo>
                    <a:pt x="81" y="245"/>
                  </a:moveTo>
                  <a:cubicBezTo>
                    <a:pt x="83" y="243"/>
                    <a:pt x="83" y="243"/>
                    <a:pt x="83" y="243"/>
                  </a:cubicBezTo>
                  <a:cubicBezTo>
                    <a:pt x="151" y="280"/>
                    <a:pt x="151" y="280"/>
                    <a:pt x="151" y="280"/>
                  </a:cubicBezTo>
                  <a:cubicBezTo>
                    <a:pt x="130" y="298"/>
                    <a:pt x="130" y="298"/>
                    <a:pt x="130" y="298"/>
                  </a:cubicBezTo>
                  <a:cubicBezTo>
                    <a:pt x="129" y="299"/>
                    <a:pt x="127" y="300"/>
                    <a:pt x="125" y="300"/>
                  </a:cubicBezTo>
                  <a:cubicBezTo>
                    <a:pt x="123" y="300"/>
                    <a:pt x="121" y="299"/>
                    <a:pt x="120" y="297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78" y="252"/>
                    <a:pt x="78" y="248"/>
                    <a:pt x="81" y="245"/>
                  </a:cubicBezTo>
                  <a:close/>
                  <a:moveTo>
                    <a:pt x="85" y="227"/>
                  </a:moveTo>
                  <a:cubicBezTo>
                    <a:pt x="77" y="223"/>
                    <a:pt x="72" y="215"/>
                    <a:pt x="70" y="206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39" y="88"/>
                    <a:pt x="150" y="88"/>
                    <a:pt x="160" y="94"/>
                  </a:cubicBezTo>
                  <a:cubicBezTo>
                    <a:pt x="163" y="96"/>
                    <a:pt x="163" y="96"/>
                    <a:pt x="163" y="96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84" y="165"/>
                    <a:pt x="81" y="171"/>
                    <a:pt x="81" y="178"/>
                  </a:cubicBezTo>
                  <a:cubicBezTo>
                    <a:pt x="80" y="184"/>
                    <a:pt x="82" y="191"/>
                    <a:pt x="87" y="196"/>
                  </a:cubicBezTo>
                  <a:cubicBezTo>
                    <a:pt x="96" y="206"/>
                    <a:pt x="112" y="208"/>
                    <a:pt x="123" y="198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161" y="164"/>
                    <a:pt x="175" y="163"/>
                    <a:pt x="191" y="174"/>
                  </a:cubicBezTo>
                  <a:cubicBezTo>
                    <a:pt x="275" y="217"/>
                    <a:pt x="275" y="217"/>
                    <a:pt x="275" y="217"/>
                  </a:cubicBezTo>
                  <a:cubicBezTo>
                    <a:pt x="277" y="218"/>
                    <a:pt x="277" y="219"/>
                    <a:pt x="277" y="219"/>
                  </a:cubicBezTo>
                  <a:cubicBezTo>
                    <a:pt x="277" y="220"/>
                    <a:pt x="277" y="221"/>
                    <a:pt x="276" y="222"/>
                  </a:cubicBezTo>
                  <a:cubicBezTo>
                    <a:pt x="206" y="286"/>
                    <a:pt x="206" y="286"/>
                    <a:pt x="206" y="286"/>
                  </a:cubicBezTo>
                  <a:cubicBezTo>
                    <a:pt x="205" y="287"/>
                    <a:pt x="205" y="287"/>
                    <a:pt x="205" y="287"/>
                  </a:cubicBezTo>
                  <a:cubicBezTo>
                    <a:pt x="204" y="290"/>
                    <a:pt x="200" y="291"/>
                    <a:pt x="197" y="289"/>
                  </a:cubicBezTo>
                  <a:lnTo>
                    <a:pt x="85" y="227"/>
                  </a:lnTo>
                  <a:close/>
                  <a:moveTo>
                    <a:pt x="270" y="176"/>
                  </a:moveTo>
                  <a:cubicBezTo>
                    <a:pt x="269" y="197"/>
                    <a:pt x="269" y="197"/>
                    <a:pt x="269" y="197"/>
                  </a:cubicBezTo>
                  <a:cubicBezTo>
                    <a:pt x="198" y="161"/>
                    <a:pt x="198" y="161"/>
                    <a:pt x="198" y="161"/>
                  </a:cubicBezTo>
                  <a:cubicBezTo>
                    <a:pt x="177" y="147"/>
                    <a:pt x="157" y="149"/>
                    <a:pt x="139" y="164"/>
                  </a:cubicBezTo>
                  <a:cubicBezTo>
                    <a:pt x="113" y="187"/>
                    <a:pt x="113" y="187"/>
                    <a:pt x="113" y="187"/>
                  </a:cubicBezTo>
                  <a:cubicBezTo>
                    <a:pt x="108" y="191"/>
                    <a:pt x="102" y="191"/>
                    <a:pt x="98" y="186"/>
                  </a:cubicBezTo>
                  <a:cubicBezTo>
                    <a:pt x="96" y="184"/>
                    <a:pt x="95" y="181"/>
                    <a:pt x="95" y="179"/>
                  </a:cubicBezTo>
                  <a:cubicBezTo>
                    <a:pt x="95" y="176"/>
                    <a:pt x="97" y="173"/>
                    <a:pt x="99" y="171"/>
                  </a:cubicBezTo>
                  <a:cubicBezTo>
                    <a:pt x="173" y="106"/>
                    <a:pt x="173" y="106"/>
                    <a:pt x="173" y="106"/>
                  </a:cubicBezTo>
                  <a:cubicBezTo>
                    <a:pt x="180" y="101"/>
                    <a:pt x="189" y="99"/>
                    <a:pt x="197" y="103"/>
                  </a:cubicBezTo>
                  <a:cubicBezTo>
                    <a:pt x="223" y="115"/>
                    <a:pt x="223" y="115"/>
                    <a:pt x="223" y="115"/>
                  </a:cubicBezTo>
                  <a:cubicBezTo>
                    <a:pt x="331" y="24"/>
                    <a:pt x="331" y="24"/>
                    <a:pt x="331" y="24"/>
                  </a:cubicBezTo>
                  <a:cubicBezTo>
                    <a:pt x="331" y="124"/>
                    <a:pt x="331" y="124"/>
                    <a:pt x="331" y="124"/>
                  </a:cubicBezTo>
                  <a:lnTo>
                    <a:pt x="270" y="176"/>
                  </a:lnTo>
                  <a:close/>
                  <a:moveTo>
                    <a:pt x="319" y="15"/>
                  </a:moveTo>
                  <a:cubicBezTo>
                    <a:pt x="221" y="98"/>
                    <a:pt x="221" y="98"/>
                    <a:pt x="221" y="98"/>
                  </a:cubicBezTo>
                  <a:cubicBezTo>
                    <a:pt x="204" y="90"/>
                    <a:pt x="204" y="90"/>
                    <a:pt x="204" y="90"/>
                  </a:cubicBezTo>
                  <a:cubicBezTo>
                    <a:pt x="195" y="86"/>
                    <a:pt x="186" y="85"/>
                    <a:pt x="178" y="87"/>
                  </a:cubicBezTo>
                  <a:cubicBezTo>
                    <a:pt x="167" y="81"/>
                    <a:pt x="167" y="81"/>
                    <a:pt x="167" y="81"/>
                  </a:cubicBezTo>
                  <a:cubicBezTo>
                    <a:pt x="153" y="73"/>
                    <a:pt x="137" y="72"/>
                    <a:pt x="122" y="79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15"/>
                    <a:pt x="14" y="15"/>
                    <a:pt x="14" y="15"/>
                  </a:cubicBezTo>
                  <a:lnTo>
                    <a:pt x="319" y="15"/>
                  </a:lnTo>
                  <a:close/>
                  <a:moveTo>
                    <a:pt x="14" y="332"/>
                  </a:moveTo>
                  <a:cubicBezTo>
                    <a:pt x="14" y="159"/>
                    <a:pt x="14" y="159"/>
                    <a:pt x="14" y="159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7" y="219"/>
                    <a:pt x="63" y="228"/>
                    <a:pt x="70" y="235"/>
                  </a:cubicBezTo>
                  <a:cubicBezTo>
                    <a:pt x="62" y="243"/>
                    <a:pt x="61" y="256"/>
                    <a:pt x="69" y="265"/>
                  </a:cubicBezTo>
                  <a:cubicBezTo>
                    <a:pt x="109" y="307"/>
                    <a:pt x="109" y="307"/>
                    <a:pt x="109" y="307"/>
                  </a:cubicBezTo>
                  <a:cubicBezTo>
                    <a:pt x="113" y="311"/>
                    <a:pt x="118" y="314"/>
                    <a:pt x="124" y="314"/>
                  </a:cubicBezTo>
                  <a:cubicBezTo>
                    <a:pt x="125" y="314"/>
                    <a:pt x="125" y="314"/>
                    <a:pt x="126" y="314"/>
                  </a:cubicBezTo>
                  <a:cubicBezTo>
                    <a:pt x="131" y="314"/>
                    <a:pt x="136" y="313"/>
                    <a:pt x="140" y="309"/>
                  </a:cubicBezTo>
                  <a:cubicBezTo>
                    <a:pt x="165" y="288"/>
                    <a:pt x="165" y="288"/>
                    <a:pt x="165" y="288"/>
                  </a:cubicBezTo>
                  <a:cubicBezTo>
                    <a:pt x="189" y="302"/>
                    <a:pt x="189" y="302"/>
                    <a:pt x="189" y="302"/>
                  </a:cubicBezTo>
                  <a:cubicBezTo>
                    <a:pt x="193" y="304"/>
                    <a:pt x="196" y="305"/>
                    <a:pt x="200" y="305"/>
                  </a:cubicBezTo>
                  <a:cubicBezTo>
                    <a:pt x="207" y="305"/>
                    <a:pt x="213" y="301"/>
                    <a:pt x="217" y="296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90" y="229"/>
                    <a:pt x="292" y="223"/>
                    <a:pt x="292" y="217"/>
                  </a:cubicBezTo>
                  <a:cubicBezTo>
                    <a:pt x="291" y="212"/>
                    <a:pt x="288" y="208"/>
                    <a:pt x="283" y="204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331" y="143"/>
                    <a:pt x="331" y="143"/>
                    <a:pt x="331" y="143"/>
                  </a:cubicBezTo>
                  <a:cubicBezTo>
                    <a:pt x="331" y="332"/>
                    <a:pt x="331" y="332"/>
                    <a:pt x="331" y="332"/>
                  </a:cubicBezTo>
                  <a:lnTo>
                    <a:pt x="14" y="3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456DAC-32FD-A747-B4A3-176D4BBD22CF}"/>
              </a:ext>
            </a:extLst>
          </p:cNvPr>
          <p:cNvGrpSpPr/>
          <p:nvPr/>
        </p:nvGrpSpPr>
        <p:grpSpPr>
          <a:xfrm>
            <a:off x="837098" y="4232229"/>
            <a:ext cx="3216442" cy="1972304"/>
            <a:chOff x="4486986" y="4232229"/>
            <a:chExt cx="3216442" cy="197230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AF33A6-C8B0-CF52-D721-2748C3DD45C6}"/>
                </a:ext>
              </a:extLst>
            </p:cNvPr>
            <p:cNvSpPr/>
            <p:nvPr/>
          </p:nvSpPr>
          <p:spPr>
            <a:xfrm>
              <a:off x="4486986" y="4232229"/>
              <a:ext cx="3216442" cy="8923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589767-B1D1-D557-3176-BACB62D8C042}"/>
                </a:ext>
              </a:extLst>
            </p:cNvPr>
            <p:cNvSpPr/>
            <p:nvPr/>
          </p:nvSpPr>
          <p:spPr>
            <a:xfrm>
              <a:off x="4486986" y="5124534"/>
              <a:ext cx="3216442" cy="1079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D3BF35-9542-942E-8BEE-52D8FEEEA5CC}"/>
                </a:ext>
              </a:extLst>
            </p:cNvPr>
            <p:cNvSpPr txBox="1"/>
            <p:nvPr/>
          </p:nvSpPr>
          <p:spPr>
            <a:xfrm>
              <a:off x="4660928" y="5242270"/>
              <a:ext cx="2924466" cy="8445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2000" b="1" dirty="0">
                  <a:solidFill>
                    <a:srgbClr val="054F95"/>
                  </a:solidFill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Konkurētspējas pieaugums</a:t>
              </a:r>
              <a:endPara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54F95"/>
                </a:solidFill>
                <a:effectLst/>
                <a:uLnTx/>
                <a:uFillTx/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1600" dirty="0">
                  <a:solidFill>
                    <a:prstClr val="black"/>
                  </a:solidFill>
                  <a:latin typeface="HP Simplified" panose="020B0604020204020204"/>
                  <a:ea typeface="Calibri" panose="020F0502020204030204" pitchFamily="34" charset="0"/>
                  <a:cs typeface="Times New Roman" panose="02020603050405020304" pitchFamily="18" charset="0"/>
                </a:rPr>
                <a:t>Valstij un reģionam pieaug potenciāls investīciju piesaistei</a:t>
              </a:r>
              <a:endPara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451258-F423-E91B-6F9B-88AD4185E6D9}"/>
                </a:ext>
              </a:extLst>
            </p:cNvPr>
            <p:cNvSpPr/>
            <p:nvPr/>
          </p:nvSpPr>
          <p:spPr>
            <a:xfrm>
              <a:off x="4487070" y="5124535"/>
              <a:ext cx="3216275" cy="457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rIns="72000" bIns="144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93">
              <a:extLst>
                <a:ext uri="{FF2B5EF4-FFF2-40B4-BE49-F238E27FC236}">
                  <a16:creationId xmlns:a16="http://schemas.microsoft.com/office/drawing/2014/main" id="{B3964486-EC4E-0D40-F8E2-956F067360A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770563" y="4353738"/>
              <a:ext cx="649288" cy="649288"/>
            </a:xfrm>
            <a:custGeom>
              <a:avLst/>
              <a:gdLst>
                <a:gd name="T0" fmla="*/ 576 w 576"/>
                <a:gd name="T1" fmla="*/ 576 h 576"/>
                <a:gd name="T2" fmla="*/ 551 w 576"/>
                <a:gd name="T3" fmla="*/ 551 h 576"/>
                <a:gd name="T4" fmla="*/ 551 w 576"/>
                <a:gd name="T5" fmla="*/ 24 h 576"/>
                <a:gd name="T6" fmla="*/ 289 w 576"/>
                <a:gd name="T7" fmla="*/ 392 h 576"/>
                <a:gd name="T8" fmla="*/ 329 w 576"/>
                <a:gd name="T9" fmla="*/ 192 h 576"/>
                <a:gd name="T10" fmla="*/ 193 w 576"/>
                <a:gd name="T11" fmla="*/ 328 h 576"/>
                <a:gd name="T12" fmla="*/ 259 w 576"/>
                <a:gd name="T13" fmla="*/ 215 h 576"/>
                <a:gd name="T14" fmla="*/ 363 w 576"/>
                <a:gd name="T15" fmla="*/ 318 h 576"/>
                <a:gd name="T16" fmla="*/ 216 w 576"/>
                <a:gd name="T17" fmla="*/ 319 h 576"/>
                <a:gd name="T18" fmla="*/ 117 w 576"/>
                <a:gd name="T19" fmla="*/ 288 h 576"/>
                <a:gd name="T20" fmla="*/ 84 w 576"/>
                <a:gd name="T21" fmla="*/ 343 h 576"/>
                <a:gd name="T22" fmla="*/ 106 w 576"/>
                <a:gd name="T23" fmla="*/ 411 h 576"/>
                <a:gd name="T24" fmla="*/ 160 w 576"/>
                <a:gd name="T25" fmla="*/ 457 h 576"/>
                <a:gd name="T26" fmla="*/ 223 w 576"/>
                <a:gd name="T27" fmla="*/ 448 h 576"/>
                <a:gd name="T28" fmla="*/ 261 w 576"/>
                <a:gd name="T29" fmla="*/ 499 h 576"/>
                <a:gd name="T30" fmla="*/ 329 w 576"/>
                <a:gd name="T31" fmla="*/ 505 h 576"/>
                <a:gd name="T32" fmla="*/ 355 w 576"/>
                <a:gd name="T33" fmla="*/ 448 h 576"/>
                <a:gd name="T34" fmla="*/ 418 w 576"/>
                <a:gd name="T35" fmla="*/ 457 h 576"/>
                <a:gd name="T36" fmla="*/ 473 w 576"/>
                <a:gd name="T37" fmla="*/ 411 h 576"/>
                <a:gd name="T38" fmla="*/ 495 w 576"/>
                <a:gd name="T39" fmla="*/ 343 h 576"/>
                <a:gd name="T40" fmla="*/ 462 w 576"/>
                <a:gd name="T41" fmla="*/ 288 h 576"/>
                <a:gd name="T42" fmla="*/ 495 w 576"/>
                <a:gd name="T43" fmla="*/ 234 h 576"/>
                <a:gd name="T44" fmla="*/ 473 w 576"/>
                <a:gd name="T45" fmla="*/ 166 h 576"/>
                <a:gd name="T46" fmla="*/ 418 w 576"/>
                <a:gd name="T47" fmla="*/ 120 h 576"/>
                <a:gd name="T48" fmla="*/ 355 w 576"/>
                <a:gd name="T49" fmla="*/ 129 h 576"/>
                <a:gd name="T50" fmla="*/ 317 w 576"/>
                <a:gd name="T51" fmla="*/ 78 h 576"/>
                <a:gd name="T52" fmla="*/ 246 w 576"/>
                <a:gd name="T53" fmla="*/ 72 h 576"/>
                <a:gd name="T54" fmla="*/ 183 w 576"/>
                <a:gd name="T55" fmla="*/ 104 h 576"/>
                <a:gd name="T56" fmla="*/ 167 w 576"/>
                <a:gd name="T57" fmla="*/ 166 h 576"/>
                <a:gd name="T58" fmla="*/ 105 w 576"/>
                <a:gd name="T59" fmla="*/ 182 h 576"/>
                <a:gd name="T60" fmla="*/ 73 w 576"/>
                <a:gd name="T61" fmla="*/ 245 h 576"/>
                <a:gd name="T62" fmla="*/ 159 w 576"/>
                <a:gd name="T63" fmla="*/ 234 h 576"/>
                <a:gd name="T64" fmla="*/ 177 w 576"/>
                <a:gd name="T65" fmla="*/ 193 h 576"/>
                <a:gd name="T66" fmla="*/ 188 w 576"/>
                <a:gd name="T67" fmla="*/ 136 h 576"/>
                <a:gd name="T68" fmla="*/ 244 w 576"/>
                <a:gd name="T69" fmla="*/ 148 h 576"/>
                <a:gd name="T70" fmla="*/ 289 w 576"/>
                <a:gd name="T71" fmla="*/ 147 h 576"/>
                <a:gd name="T72" fmla="*/ 334 w 576"/>
                <a:gd name="T73" fmla="*/ 148 h 576"/>
                <a:gd name="T74" fmla="*/ 391 w 576"/>
                <a:gd name="T75" fmla="*/ 136 h 576"/>
                <a:gd name="T76" fmla="*/ 402 w 576"/>
                <a:gd name="T77" fmla="*/ 193 h 576"/>
                <a:gd name="T78" fmla="*/ 420 w 576"/>
                <a:gd name="T79" fmla="*/ 234 h 576"/>
                <a:gd name="T80" fmla="*/ 437 w 576"/>
                <a:gd name="T81" fmla="*/ 276 h 576"/>
                <a:gd name="T82" fmla="*/ 469 w 576"/>
                <a:gd name="T83" fmla="*/ 324 h 576"/>
                <a:gd name="T84" fmla="*/ 421 w 576"/>
                <a:gd name="T85" fmla="*/ 356 h 576"/>
                <a:gd name="T86" fmla="*/ 389 w 576"/>
                <a:gd name="T87" fmla="*/ 388 h 576"/>
                <a:gd name="T88" fmla="*/ 357 w 576"/>
                <a:gd name="T89" fmla="*/ 420 h 576"/>
                <a:gd name="T90" fmla="*/ 325 w 576"/>
                <a:gd name="T91" fmla="*/ 468 h 576"/>
                <a:gd name="T92" fmla="*/ 277 w 576"/>
                <a:gd name="T93" fmla="*/ 436 h 576"/>
                <a:gd name="T94" fmla="*/ 235 w 576"/>
                <a:gd name="T95" fmla="*/ 419 h 576"/>
                <a:gd name="T96" fmla="*/ 188 w 576"/>
                <a:gd name="T97" fmla="*/ 441 h 576"/>
                <a:gd name="T98" fmla="*/ 177 w 576"/>
                <a:gd name="T99" fmla="*/ 384 h 576"/>
                <a:gd name="T100" fmla="*/ 159 w 576"/>
                <a:gd name="T101" fmla="*/ 342 h 576"/>
                <a:gd name="T102" fmla="*/ 142 w 576"/>
                <a:gd name="T103" fmla="*/ 300 h 576"/>
                <a:gd name="T104" fmla="*/ 110 w 576"/>
                <a:gd name="T105" fmla="*/ 253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" h="576">
                  <a:moveTo>
                    <a:pt x="0" y="0"/>
                  </a:moveTo>
                  <a:cubicBezTo>
                    <a:pt x="0" y="576"/>
                    <a:pt x="0" y="576"/>
                    <a:pt x="0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lnTo>
                    <a:pt x="0" y="0"/>
                  </a:lnTo>
                  <a:close/>
                  <a:moveTo>
                    <a:pt x="551" y="551"/>
                  </a:moveTo>
                  <a:cubicBezTo>
                    <a:pt x="25" y="551"/>
                    <a:pt x="25" y="551"/>
                    <a:pt x="25" y="551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551" y="24"/>
                    <a:pt x="551" y="24"/>
                    <a:pt x="551" y="24"/>
                  </a:cubicBezTo>
                  <a:lnTo>
                    <a:pt x="551" y="551"/>
                  </a:lnTo>
                  <a:close/>
                  <a:moveTo>
                    <a:pt x="250" y="385"/>
                  </a:moveTo>
                  <a:cubicBezTo>
                    <a:pt x="263" y="390"/>
                    <a:pt x="276" y="392"/>
                    <a:pt x="289" y="392"/>
                  </a:cubicBezTo>
                  <a:cubicBezTo>
                    <a:pt x="303" y="392"/>
                    <a:pt x="316" y="390"/>
                    <a:pt x="329" y="384"/>
                  </a:cubicBezTo>
                  <a:cubicBezTo>
                    <a:pt x="355" y="374"/>
                    <a:pt x="375" y="353"/>
                    <a:pt x="385" y="328"/>
                  </a:cubicBezTo>
                  <a:cubicBezTo>
                    <a:pt x="407" y="275"/>
                    <a:pt x="382" y="214"/>
                    <a:pt x="329" y="192"/>
                  </a:cubicBezTo>
                  <a:cubicBezTo>
                    <a:pt x="303" y="182"/>
                    <a:pt x="275" y="182"/>
                    <a:pt x="249" y="192"/>
                  </a:cubicBezTo>
                  <a:cubicBezTo>
                    <a:pt x="224" y="203"/>
                    <a:pt x="204" y="223"/>
                    <a:pt x="193" y="249"/>
                  </a:cubicBezTo>
                  <a:cubicBezTo>
                    <a:pt x="183" y="275"/>
                    <a:pt x="183" y="303"/>
                    <a:pt x="193" y="328"/>
                  </a:cubicBezTo>
                  <a:cubicBezTo>
                    <a:pt x="204" y="354"/>
                    <a:pt x="224" y="374"/>
                    <a:pt x="250" y="385"/>
                  </a:cubicBezTo>
                  <a:close/>
                  <a:moveTo>
                    <a:pt x="216" y="258"/>
                  </a:moveTo>
                  <a:cubicBezTo>
                    <a:pt x="224" y="239"/>
                    <a:pt x="239" y="223"/>
                    <a:pt x="259" y="215"/>
                  </a:cubicBezTo>
                  <a:cubicBezTo>
                    <a:pt x="269" y="211"/>
                    <a:pt x="279" y="209"/>
                    <a:pt x="289" y="209"/>
                  </a:cubicBezTo>
                  <a:cubicBezTo>
                    <a:pt x="299" y="209"/>
                    <a:pt x="310" y="211"/>
                    <a:pt x="319" y="215"/>
                  </a:cubicBezTo>
                  <a:cubicBezTo>
                    <a:pt x="360" y="232"/>
                    <a:pt x="379" y="278"/>
                    <a:pt x="363" y="318"/>
                  </a:cubicBezTo>
                  <a:cubicBezTo>
                    <a:pt x="355" y="338"/>
                    <a:pt x="339" y="353"/>
                    <a:pt x="320" y="362"/>
                  </a:cubicBezTo>
                  <a:cubicBezTo>
                    <a:pt x="300" y="370"/>
                    <a:pt x="279" y="370"/>
                    <a:pt x="259" y="362"/>
                  </a:cubicBezTo>
                  <a:cubicBezTo>
                    <a:pt x="240" y="354"/>
                    <a:pt x="224" y="339"/>
                    <a:pt x="216" y="319"/>
                  </a:cubicBezTo>
                  <a:cubicBezTo>
                    <a:pt x="208" y="299"/>
                    <a:pt x="208" y="278"/>
                    <a:pt x="216" y="258"/>
                  </a:cubicBezTo>
                  <a:close/>
                  <a:moveTo>
                    <a:pt x="79" y="260"/>
                  </a:moveTo>
                  <a:cubicBezTo>
                    <a:pt x="117" y="288"/>
                    <a:pt x="117" y="288"/>
                    <a:pt x="117" y="288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74" y="320"/>
                    <a:pt x="72" y="326"/>
                    <a:pt x="73" y="331"/>
                  </a:cubicBezTo>
                  <a:cubicBezTo>
                    <a:pt x="74" y="337"/>
                    <a:pt x="78" y="342"/>
                    <a:pt x="84" y="343"/>
                  </a:cubicBezTo>
                  <a:cubicBezTo>
                    <a:pt x="130" y="354"/>
                    <a:pt x="130" y="354"/>
                    <a:pt x="130" y="354"/>
                  </a:cubicBezTo>
                  <a:cubicBezTo>
                    <a:pt x="105" y="395"/>
                    <a:pt x="105" y="395"/>
                    <a:pt x="105" y="395"/>
                  </a:cubicBezTo>
                  <a:cubicBezTo>
                    <a:pt x="102" y="400"/>
                    <a:pt x="103" y="406"/>
                    <a:pt x="106" y="411"/>
                  </a:cubicBezTo>
                  <a:cubicBezTo>
                    <a:pt x="109" y="416"/>
                    <a:pt x="115" y="418"/>
                    <a:pt x="121" y="417"/>
                  </a:cubicBezTo>
                  <a:cubicBezTo>
                    <a:pt x="167" y="410"/>
                    <a:pt x="167" y="410"/>
                    <a:pt x="167" y="410"/>
                  </a:cubicBezTo>
                  <a:cubicBezTo>
                    <a:pt x="160" y="457"/>
                    <a:pt x="160" y="457"/>
                    <a:pt x="160" y="457"/>
                  </a:cubicBezTo>
                  <a:cubicBezTo>
                    <a:pt x="159" y="463"/>
                    <a:pt x="162" y="469"/>
                    <a:pt x="167" y="472"/>
                  </a:cubicBezTo>
                  <a:cubicBezTo>
                    <a:pt x="171" y="475"/>
                    <a:pt x="178" y="475"/>
                    <a:pt x="183" y="472"/>
                  </a:cubicBezTo>
                  <a:cubicBezTo>
                    <a:pt x="223" y="448"/>
                    <a:pt x="223" y="448"/>
                    <a:pt x="223" y="448"/>
                  </a:cubicBezTo>
                  <a:cubicBezTo>
                    <a:pt x="235" y="494"/>
                    <a:pt x="235" y="494"/>
                    <a:pt x="235" y="494"/>
                  </a:cubicBezTo>
                  <a:cubicBezTo>
                    <a:pt x="236" y="499"/>
                    <a:pt x="240" y="504"/>
                    <a:pt x="246" y="505"/>
                  </a:cubicBezTo>
                  <a:cubicBezTo>
                    <a:pt x="252" y="506"/>
                    <a:pt x="258" y="504"/>
                    <a:pt x="261" y="499"/>
                  </a:cubicBezTo>
                  <a:cubicBezTo>
                    <a:pt x="289" y="461"/>
                    <a:pt x="289" y="461"/>
                    <a:pt x="289" y="461"/>
                  </a:cubicBezTo>
                  <a:cubicBezTo>
                    <a:pt x="317" y="499"/>
                    <a:pt x="317" y="499"/>
                    <a:pt x="317" y="499"/>
                  </a:cubicBezTo>
                  <a:cubicBezTo>
                    <a:pt x="320" y="503"/>
                    <a:pt x="325" y="505"/>
                    <a:pt x="329" y="505"/>
                  </a:cubicBezTo>
                  <a:cubicBezTo>
                    <a:pt x="330" y="505"/>
                    <a:pt x="331" y="505"/>
                    <a:pt x="332" y="505"/>
                  </a:cubicBezTo>
                  <a:cubicBezTo>
                    <a:pt x="338" y="504"/>
                    <a:pt x="343" y="499"/>
                    <a:pt x="344" y="494"/>
                  </a:cubicBezTo>
                  <a:cubicBezTo>
                    <a:pt x="355" y="448"/>
                    <a:pt x="355" y="448"/>
                    <a:pt x="355" y="448"/>
                  </a:cubicBezTo>
                  <a:cubicBezTo>
                    <a:pt x="396" y="472"/>
                    <a:pt x="396" y="472"/>
                    <a:pt x="396" y="472"/>
                  </a:cubicBezTo>
                  <a:cubicBezTo>
                    <a:pt x="401" y="475"/>
                    <a:pt x="407" y="475"/>
                    <a:pt x="412" y="472"/>
                  </a:cubicBezTo>
                  <a:cubicBezTo>
                    <a:pt x="417" y="469"/>
                    <a:pt x="419" y="463"/>
                    <a:pt x="418" y="457"/>
                  </a:cubicBezTo>
                  <a:cubicBezTo>
                    <a:pt x="411" y="410"/>
                    <a:pt x="411" y="410"/>
                    <a:pt x="411" y="410"/>
                  </a:cubicBezTo>
                  <a:cubicBezTo>
                    <a:pt x="458" y="417"/>
                    <a:pt x="458" y="417"/>
                    <a:pt x="458" y="417"/>
                  </a:cubicBezTo>
                  <a:cubicBezTo>
                    <a:pt x="464" y="418"/>
                    <a:pt x="470" y="416"/>
                    <a:pt x="473" y="411"/>
                  </a:cubicBezTo>
                  <a:cubicBezTo>
                    <a:pt x="476" y="406"/>
                    <a:pt x="476" y="400"/>
                    <a:pt x="473" y="395"/>
                  </a:cubicBezTo>
                  <a:cubicBezTo>
                    <a:pt x="449" y="354"/>
                    <a:pt x="449" y="354"/>
                    <a:pt x="449" y="354"/>
                  </a:cubicBezTo>
                  <a:cubicBezTo>
                    <a:pt x="495" y="343"/>
                    <a:pt x="495" y="343"/>
                    <a:pt x="495" y="343"/>
                  </a:cubicBezTo>
                  <a:cubicBezTo>
                    <a:pt x="500" y="342"/>
                    <a:pt x="505" y="337"/>
                    <a:pt x="506" y="331"/>
                  </a:cubicBezTo>
                  <a:cubicBezTo>
                    <a:pt x="507" y="326"/>
                    <a:pt x="505" y="320"/>
                    <a:pt x="500" y="316"/>
                  </a:cubicBezTo>
                  <a:cubicBezTo>
                    <a:pt x="462" y="288"/>
                    <a:pt x="462" y="288"/>
                    <a:pt x="462" y="288"/>
                  </a:cubicBezTo>
                  <a:cubicBezTo>
                    <a:pt x="500" y="260"/>
                    <a:pt x="500" y="260"/>
                    <a:pt x="500" y="260"/>
                  </a:cubicBezTo>
                  <a:cubicBezTo>
                    <a:pt x="505" y="257"/>
                    <a:pt x="507" y="251"/>
                    <a:pt x="506" y="245"/>
                  </a:cubicBezTo>
                  <a:cubicBezTo>
                    <a:pt x="505" y="240"/>
                    <a:pt x="500" y="235"/>
                    <a:pt x="495" y="234"/>
                  </a:cubicBezTo>
                  <a:cubicBezTo>
                    <a:pt x="449" y="222"/>
                    <a:pt x="449" y="222"/>
                    <a:pt x="449" y="222"/>
                  </a:cubicBezTo>
                  <a:cubicBezTo>
                    <a:pt x="473" y="182"/>
                    <a:pt x="473" y="182"/>
                    <a:pt x="473" y="182"/>
                  </a:cubicBezTo>
                  <a:cubicBezTo>
                    <a:pt x="476" y="177"/>
                    <a:pt x="476" y="171"/>
                    <a:pt x="473" y="166"/>
                  </a:cubicBezTo>
                  <a:cubicBezTo>
                    <a:pt x="470" y="161"/>
                    <a:pt x="464" y="158"/>
                    <a:pt x="458" y="159"/>
                  </a:cubicBezTo>
                  <a:cubicBezTo>
                    <a:pt x="411" y="166"/>
                    <a:pt x="411" y="166"/>
                    <a:pt x="411" y="166"/>
                  </a:cubicBezTo>
                  <a:cubicBezTo>
                    <a:pt x="418" y="120"/>
                    <a:pt x="418" y="120"/>
                    <a:pt x="418" y="120"/>
                  </a:cubicBezTo>
                  <a:cubicBezTo>
                    <a:pt x="419" y="114"/>
                    <a:pt x="417" y="108"/>
                    <a:pt x="412" y="105"/>
                  </a:cubicBezTo>
                  <a:cubicBezTo>
                    <a:pt x="407" y="102"/>
                    <a:pt x="401" y="101"/>
                    <a:pt x="396" y="104"/>
                  </a:cubicBezTo>
                  <a:cubicBezTo>
                    <a:pt x="355" y="129"/>
                    <a:pt x="355" y="129"/>
                    <a:pt x="355" y="129"/>
                  </a:cubicBezTo>
                  <a:cubicBezTo>
                    <a:pt x="344" y="83"/>
                    <a:pt x="344" y="83"/>
                    <a:pt x="344" y="83"/>
                  </a:cubicBezTo>
                  <a:cubicBezTo>
                    <a:pt x="343" y="77"/>
                    <a:pt x="338" y="73"/>
                    <a:pt x="332" y="72"/>
                  </a:cubicBezTo>
                  <a:cubicBezTo>
                    <a:pt x="327" y="71"/>
                    <a:pt x="321" y="73"/>
                    <a:pt x="317" y="78"/>
                  </a:cubicBezTo>
                  <a:cubicBezTo>
                    <a:pt x="289" y="116"/>
                    <a:pt x="289" y="116"/>
                    <a:pt x="289" y="116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58" y="73"/>
                    <a:pt x="252" y="71"/>
                    <a:pt x="246" y="72"/>
                  </a:cubicBezTo>
                  <a:cubicBezTo>
                    <a:pt x="240" y="73"/>
                    <a:pt x="236" y="77"/>
                    <a:pt x="235" y="83"/>
                  </a:cubicBezTo>
                  <a:cubicBezTo>
                    <a:pt x="223" y="129"/>
                    <a:pt x="223" y="129"/>
                    <a:pt x="223" y="129"/>
                  </a:cubicBezTo>
                  <a:cubicBezTo>
                    <a:pt x="183" y="104"/>
                    <a:pt x="183" y="104"/>
                    <a:pt x="183" y="104"/>
                  </a:cubicBezTo>
                  <a:cubicBezTo>
                    <a:pt x="178" y="101"/>
                    <a:pt x="171" y="102"/>
                    <a:pt x="167" y="105"/>
                  </a:cubicBezTo>
                  <a:cubicBezTo>
                    <a:pt x="162" y="108"/>
                    <a:pt x="159" y="114"/>
                    <a:pt x="160" y="120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21" y="159"/>
                    <a:pt x="121" y="159"/>
                    <a:pt x="121" y="159"/>
                  </a:cubicBezTo>
                  <a:cubicBezTo>
                    <a:pt x="115" y="158"/>
                    <a:pt x="109" y="161"/>
                    <a:pt x="106" y="166"/>
                  </a:cubicBezTo>
                  <a:cubicBezTo>
                    <a:pt x="103" y="171"/>
                    <a:pt x="102" y="177"/>
                    <a:pt x="105" y="182"/>
                  </a:cubicBezTo>
                  <a:cubicBezTo>
                    <a:pt x="130" y="222"/>
                    <a:pt x="130" y="222"/>
                    <a:pt x="130" y="222"/>
                  </a:cubicBezTo>
                  <a:cubicBezTo>
                    <a:pt x="84" y="234"/>
                    <a:pt x="84" y="234"/>
                    <a:pt x="84" y="234"/>
                  </a:cubicBezTo>
                  <a:cubicBezTo>
                    <a:pt x="78" y="235"/>
                    <a:pt x="74" y="240"/>
                    <a:pt x="73" y="245"/>
                  </a:cubicBezTo>
                  <a:cubicBezTo>
                    <a:pt x="72" y="251"/>
                    <a:pt x="74" y="257"/>
                    <a:pt x="79" y="260"/>
                  </a:cubicBezTo>
                  <a:close/>
                  <a:moveTo>
                    <a:pt x="149" y="243"/>
                  </a:moveTo>
                  <a:cubicBezTo>
                    <a:pt x="153" y="242"/>
                    <a:pt x="157" y="239"/>
                    <a:pt x="159" y="234"/>
                  </a:cubicBezTo>
                  <a:cubicBezTo>
                    <a:pt x="161" y="230"/>
                    <a:pt x="160" y="225"/>
                    <a:pt x="158" y="221"/>
                  </a:cubicBezTo>
                  <a:cubicBezTo>
                    <a:pt x="137" y="187"/>
                    <a:pt x="137" y="187"/>
                    <a:pt x="137" y="187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81" y="194"/>
                    <a:pt x="186" y="192"/>
                    <a:pt x="189" y="189"/>
                  </a:cubicBezTo>
                  <a:cubicBezTo>
                    <a:pt x="193" y="185"/>
                    <a:pt x="194" y="180"/>
                    <a:pt x="194" y="176"/>
                  </a:cubicBezTo>
                  <a:cubicBezTo>
                    <a:pt x="188" y="136"/>
                    <a:pt x="188" y="136"/>
                    <a:pt x="188" y="136"/>
                  </a:cubicBezTo>
                  <a:cubicBezTo>
                    <a:pt x="222" y="157"/>
                    <a:pt x="222" y="157"/>
                    <a:pt x="222" y="157"/>
                  </a:cubicBezTo>
                  <a:cubicBezTo>
                    <a:pt x="226" y="159"/>
                    <a:pt x="231" y="160"/>
                    <a:pt x="235" y="158"/>
                  </a:cubicBezTo>
                  <a:cubicBezTo>
                    <a:pt x="240" y="156"/>
                    <a:pt x="243" y="152"/>
                    <a:pt x="244" y="148"/>
                  </a:cubicBezTo>
                  <a:cubicBezTo>
                    <a:pt x="254" y="109"/>
                    <a:pt x="254" y="109"/>
                    <a:pt x="254" y="109"/>
                  </a:cubicBezTo>
                  <a:cubicBezTo>
                    <a:pt x="277" y="141"/>
                    <a:pt x="277" y="141"/>
                    <a:pt x="277" y="141"/>
                  </a:cubicBezTo>
                  <a:cubicBezTo>
                    <a:pt x="280" y="145"/>
                    <a:pt x="284" y="147"/>
                    <a:pt x="289" y="147"/>
                  </a:cubicBezTo>
                  <a:cubicBezTo>
                    <a:pt x="294" y="147"/>
                    <a:pt x="299" y="145"/>
                    <a:pt x="301" y="141"/>
                  </a:cubicBezTo>
                  <a:cubicBezTo>
                    <a:pt x="325" y="109"/>
                    <a:pt x="325" y="109"/>
                    <a:pt x="325" y="109"/>
                  </a:cubicBezTo>
                  <a:cubicBezTo>
                    <a:pt x="334" y="148"/>
                    <a:pt x="334" y="148"/>
                    <a:pt x="334" y="148"/>
                  </a:cubicBezTo>
                  <a:cubicBezTo>
                    <a:pt x="336" y="152"/>
                    <a:pt x="339" y="156"/>
                    <a:pt x="343" y="158"/>
                  </a:cubicBezTo>
                  <a:cubicBezTo>
                    <a:pt x="348" y="160"/>
                    <a:pt x="353" y="159"/>
                    <a:pt x="357" y="157"/>
                  </a:cubicBezTo>
                  <a:cubicBezTo>
                    <a:pt x="391" y="136"/>
                    <a:pt x="391" y="136"/>
                    <a:pt x="391" y="136"/>
                  </a:cubicBezTo>
                  <a:cubicBezTo>
                    <a:pt x="385" y="176"/>
                    <a:pt x="385" y="176"/>
                    <a:pt x="385" y="176"/>
                  </a:cubicBezTo>
                  <a:cubicBezTo>
                    <a:pt x="384" y="180"/>
                    <a:pt x="386" y="185"/>
                    <a:pt x="389" y="189"/>
                  </a:cubicBezTo>
                  <a:cubicBezTo>
                    <a:pt x="392" y="192"/>
                    <a:pt x="397" y="193"/>
                    <a:pt x="402" y="193"/>
                  </a:cubicBezTo>
                  <a:cubicBezTo>
                    <a:pt x="441" y="187"/>
                    <a:pt x="441" y="187"/>
                    <a:pt x="441" y="187"/>
                  </a:cubicBezTo>
                  <a:cubicBezTo>
                    <a:pt x="421" y="221"/>
                    <a:pt x="421" y="221"/>
                    <a:pt x="421" y="221"/>
                  </a:cubicBezTo>
                  <a:cubicBezTo>
                    <a:pt x="418" y="225"/>
                    <a:pt x="418" y="230"/>
                    <a:pt x="420" y="234"/>
                  </a:cubicBezTo>
                  <a:cubicBezTo>
                    <a:pt x="421" y="239"/>
                    <a:pt x="425" y="242"/>
                    <a:pt x="430" y="243"/>
                  </a:cubicBezTo>
                  <a:cubicBezTo>
                    <a:pt x="469" y="253"/>
                    <a:pt x="469" y="253"/>
                    <a:pt x="469" y="253"/>
                  </a:cubicBezTo>
                  <a:cubicBezTo>
                    <a:pt x="437" y="276"/>
                    <a:pt x="437" y="276"/>
                    <a:pt x="437" y="276"/>
                  </a:cubicBezTo>
                  <a:cubicBezTo>
                    <a:pt x="433" y="279"/>
                    <a:pt x="430" y="284"/>
                    <a:pt x="430" y="288"/>
                  </a:cubicBezTo>
                  <a:cubicBezTo>
                    <a:pt x="430" y="293"/>
                    <a:pt x="433" y="298"/>
                    <a:pt x="437" y="300"/>
                  </a:cubicBezTo>
                  <a:cubicBezTo>
                    <a:pt x="469" y="324"/>
                    <a:pt x="469" y="324"/>
                    <a:pt x="469" y="324"/>
                  </a:cubicBezTo>
                  <a:cubicBezTo>
                    <a:pt x="430" y="334"/>
                    <a:pt x="430" y="334"/>
                    <a:pt x="430" y="334"/>
                  </a:cubicBezTo>
                  <a:cubicBezTo>
                    <a:pt x="425" y="335"/>
                    <a:pt x="421" y="338"/>
                    <a:pt x="420" y="342"/>
                  </a:cubicBezTo>
                  <a:cubicBezTo>
                    <a:pt x="418" y="347"/>
                    <a:pt x="418" y="352"/>
                    <a:pt x="421" y="356"/>
                  </a:cubicBezTo>
                  <a:cubicBezTo>
                    <a:pt x="441" y="390"/>
                    <a:pt x="441" y="390"/>
                    <a:pt x="441" y="390"/>
                  </a:cubicBezTo>
                  <a:cubicBezTo>
                    <a:pt x="402" y="384"/>
                    <a:pt x="402" y="384"/>
                    <a:pt x="402" y="384"/>
                  </a:cubicBezTo>
                  <a:cubicBezTo>
                    <a:pt x="397" y="383"/>
                    <a:pt x="392" y="385"/>
                    <a:pt x="389" y="388"/>
                  </a:cubicBezTo>
                  <a:cubicBezTo>
                    <a:pt x="386" y="392"/>
                    <a:pt x="384" y="396"/>
                    <a:pt x="385" y="401"/>
                  </a:cubicBezTo>
                  <a:cubicBezTo>
                    <a:pt x="391" y="441"/>
                    <a:pt x="391" y="441"/>
                    <a:pt x="391" y="441"/>
                  </a:cubicBezTo>
                  <a:cubicBezTo>
                    <a:pt x="357" y="420"/>
                    <a:pt x="357" y="420"/>
                    <a:pt x="357" y="420"/>
                  </a:cubicBezTo>
                  <a:cubicBezTo>
                    <a:pt x="353" y="417"/>
                    <a:pt x="348" y="417"/>
                    <a:pt x="343" y="419"/>
                  </a:cubicBezTo>
                  <a:cubicBezTo>
                    <a:pt x="339" y="421"/>
                    <a:pt x="336" y="424"/>
                    <a:pt x="334" y="429"/>
                  </a:cubicBezTo>
                  <a:cubicBezTo>
                    <a:pt x="325" y="468"/>
                    <a:pt x="325" y="468"/>
                    <a:pt x="325" y="468"/>
                  </a:cubicBezTo>
                  <a:cubicBezTo>
                    <a:pt x="301" y="436"/>
                    <a:pt x="301" y="436"/>
                    <a:pt x="301" y="436"/>
                  </a:cubicBezTo>
                  <a:cubicBezTo>
                    <a:pt x="299" y="432"/>
                    <a:pt x="294" y="429"/>
                    <a:pt x="289" y="429"/>
                  </a:cubicBezTo>
                  <a:cubicBezTo>
                    <a:pt x="284" y="429"/>
                    <a:pt x="280" y="432"/>
                    <a:pt x="277" y="436"/>
                  </a:cubicBezTo>
                  <a:cubicBezTo>
                    <a:pt x="254" y="468"/>
                    <a:pt x="254" y="468"/>
                    <a:pt x="254" y="468"/>
                  </a:cubicBezTo>
                  <a:cubicBezTo>
                    <a:pt x="244" y="429"/>
                    <a:pt x="244" y="429"/>
                    <a:pt x="244" y="429"/>
                  </a:cubicBezTo>
                  <a:cubicBezTo>
                    <a:pt x="243" y="424"/>
                    <a:pt x="240" y="421"/>
                    <a:pt x="235" y="419"/>
                  </a:cubicBezTo>
                  <a:cubicBezTo>
                    <a:pt x="233" y="418"/>
                    <a:pt x="231" y="418"/>
                    <a:pt x="229" y="418"/>
                  </a:cubicBezTo>
                  <a:cubicBezTo>
                    <a:pt x="227" y="418"/>
                    <a:pt x="224" y="418"/>
                    <a:pt x="222" y="420"/>
                  </a:cubicBezTo>
                  <a:cubicBezTo>
                    <a:pt x="188" y="441"/>
                    <a:pt x="188" y="441"/>
                    <a:pt x="188" y="441"/>
                  </a:cubicBezTo>
                  <a:cubicBezTo>
                    <a:pt x="194" y="401"/>
                    <a:pt x="194" y="401"/>
                    <a:pt x="194" y="401"/>
                  </a:cubicBezTo>
                  <a:cubicBezTo>
                    <a:pt x="194" y="396"/>
                    <a:pt x="193" y="392"/>
                    <a:pt x="189" y="388"/>
                  </a:cubicBezTo>
                  <a:cubicBezTo>
                    <a:pt x="186" y="385"/>
                    <a:pt x="181" y="383"/>
                    <a:pt x="177" y="384"/>
                  </a:cubicBezTo>
                  <a:cubicBezTo>
                    <a:pt x="137" y="390"/>
                    <a:pt x="137" y="390"/>
                    <a:pt x="137" y="390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60" y="352"/>
                    <a:pt x="161" y="347"/>
                    <a:pt x="159" y="342"/>
                  </a:cubicBezTo>
                  <a:cubicBezTo>
                    <a:pt x="157" y="338"/>
                    <a:pt x="153" y="335"/>
                    <a:pt x="149" y="33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42" y="300"/>
                    <a:pt x="142" y="300"/>
                    <a:pt x="142" y="300"/>
                  </a:cubicBezTo>
                  <a:cubicBezTo>
                    <a:pt x="146" y="298"/>
                    <a:pt x="148" y="293"/>
                    <a:pt x="148" y="288"/>
                  </a:cubicBezTo>
                  <a:cubicBezTo>
                    <a:pt x="148" y="284"/>
                    <a:pt x="146" y="279"/>
                    <a:pt x="142" y="276"/>
                  </a:cubicBezTo>
                  <a:cubicBezTo>
                    <a:pt x="110" y="253"/>
                    <a:pt x="110" y="253"/>
                    <a:pt x="110" y="253"/>
                  </a:cubicBezTo>
                  <a:lnTo>
                    <a:pt x="149" y="2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CFC3123-3B79-CD16-803D-0CA6CA17D733}"/>
              </a:ext>
            </a:extLst>
          </p:cNvPr>
          <p:cNvSpPr/>
          <p:nvPr/>
        </p:nvSpPr>
        <p:spPr>
          <a:xfrm>
            <a:off x="8135771" y="4232229"/>
            <a:ext cx="3216442" cy="8923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bIns="144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E31E59-4B97-EB58-23C7-303B8234B7D3}"/>
              </a:ext>
            </a:extLst>
          </p:cNvPr>
          <p:cNvSpPr/>
          <p:nvPr/>
        </p:nvSpPr>
        <p:spPr>
          <a:xfrm>
            <a:off x="8135771" y="5124534"/>
            <a:ext cx="3216442" cy="1079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bIns="144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9C5C60-CE3A-C443-9126-FBCF1D24E070}"/>
              </a:ext>
            </a:extLst>
          </p:cNvPr>
          <p:cNvSpPr txBox="1"/>
          <p:nvPr/>
        </p:nvSpPr>
        <p:spPr>
          <a:xfrm>
            <a:off x="8194294" y="5219411"/>
            <a:ext cx="3094038" cy="844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000" b="1" dirty="0" err="1">
                <a:solidFill>
                  <a:srgbClr val="054F95"/>
                </a:solidFill>
                <a:latin typeface="HP Simplified" panose="020B0604020204020204"/>
                <a:ea typeface="Calibri" panose="020F0502020204030204" pitchFamily="34" charset="0"/>
                <a:cs typeface="Times New Roman" panose="02020603050405020304" pitchFamily="18" charset="0"/>
              </a:rPr>
              <a:t>Energoneatkarība</a:t>
            </a: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srgbClr val="054F95"/>
              </a:solidFill>
              <a:effectLst/>
              <a:uLnTx/>
              <a:uFillTx/>
              <a:latin typeface="HP Simplified" panose="020B06040202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lv-LV" sz="1600" dirty="0">
                <a:solidFill>
                  <a:prstClr val="black"/>
                </a:solidFill>
                <a:latin typeface="HP Simplified" panose="020B0604020204020204"/>
                <a:cs typeface="Times New Roman" panose="02020603050405020304" pitchFamily="18" charset="0"/>
              </a:rPr>
              <a:t>Nacionāla, izkliedēta ražošana, kas stiprina valsts aizsardzību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B18622-7313-9F06-1A1C-E4A99D656DEF}"/>
              </a:ext>
            </a:extLst>
          </p:cNvPr>
          <p:cNvSpPr/>
          <p:nvPr/>
        </p:nvSpPr>
        <p:spPr>
          <a:xfrm>
            <a:off x="8135855" y="5124535"/>
            <a:ext cx="3216275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bIns="144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Bank outline">
            <a:extLst>
              <a:ext uri="{FF2B5EF4-FFF2-40B4-BE49-F238E27FC236}">
                <a16:creationId xmlns:a16="http://schemas.microsoft.com/office/drawing/2014/main" id="{B90E26EA-13C1-58AD-FB04-3B34D18A2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4113" y="42101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9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4" y="129774"/>
            <a:ext cx="10966282" cy="132556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Ķekavas</a:t>
            </a:r>
            <a:r>
              <a:rPr lang="en-US" sz="3200" b="1" dirty="0"/>
              <a:t> un </a:t>
            </a:r>
            <a:r>
              <a:rPr lang="en-US" sz="3200" b="1" dirty="0" err="1"/>
              <a:t>Bauskas</a:t>
            </a:r>
            <a:r>
              <a:rPr lang="lv-LV" sz="3200" b="1" dirty="0"/>
              <a:t> novad</a:t>
            </a:r>
            <a:r>
              <a:rPr lang="en-US" sz="3200" b="1" dirty="0" err="1"/>
              <a:t>i</a:t>
            </a:r>
            <a:r>
              <a:rPr lang="lv-LV" sz="3200" b="1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221EBD-8193-3E2D-68B9-F41DE76728AB}"/>
              </a:ext>
            </a:extLst>
          </p:cNvPr>
          <p:cNvSpPr txBox="1"/>
          <p:nvPr/>
        </p:nvSpPr>
        <p:spPr>
          <a:xfrm>
            <a:off x="6553200" y="1427983"/>
            <a:ext cx="45589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2000" dirty="0">
                <a:solidFill>
                  <a:srgbClr val="000000"/>
                </a:solidFill>
              </a:rPr>
              <a:t>Vēja elektrostaciju parka </a:t>
            </a:r>
            <a:r>
              <a:rPr lang="lv-LV" sz="2000" b="1" dirty="0">
                <a:solidFill>
                  <a:srgbClr val="000000"/>
                </a:solidFill>
              </a:rPr>
              <a:t>“</a:t>
            </a:r>
            <a:r>
              <a:rPr lang="lv-LV" sz="2000" b="1" dirty="0">
                <a:solidFill>
                  <a:srgbClr val="054F9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Bauska-Ķekava</a:t>
            </a:r>
            <a:r>
              <a:rPr lang="en-US" sz="2000" b="1" dirty="0">
                <a:solidFill>
                  <a:srgbClr val="054F9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Ogre</a:t>
            </a:r>
            <a:r>
              <a:rPr lang="en-US" sz="2000" b="1" dirty="0">
                <a:solidFill>
                  <a:srgbClr val="000000"/>
                </a:solidFill>
              </a:rPr>
              <a:t>”</a:t>
            </a:r>
            <a:r>
              <a:rPr lang="lv-LV" sz="2000" b="1" dirty="0">
                <a:solidFill>
                  <a:srgbClr val="000000"/>
                </a:solidFill>
              </a:rPr>
              <a:t> </a:t>
            </a:r>
            <a:r>
              <a:rPr lang="lv-LV" sz="2000" dirty="0">
                <a:solidFill>
                  <a:srgbClr val="000000"/>
                </a:solidFill>
              </a:rPr>
              <a:t>un ar to saistītās infrastruktūras projekta īstenošana </a:t>
            </a:r>
            <a:r>
              <a:rPr lang="lv-LV" sz="2000" b="1" i="1" dirty="0">
                <a:solidFill>
                  <a:srgbClr val="000000"/>
                </a:solidFill>
              </a:rPr>
              <a:t>Ķekavas  novada Baldones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lv-LV" sz="2000" b="1" i="1" dirty="0">
                <a:solidFill>
                  <a:srgbClr val="000000"/>
                </a:solidFill>
              </a:rPr>
              <a:t>pagastā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lv-LV" sz="2000" b="1" i="1" dirty="0">
                <a:solidFill>
                  <a:srgbClr val="000000"/>
                </a:solidFill>
              </a:rPr>
              <a:t>un Bauskas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lv-LV" sz="2000" b="1" i="1" dirty="0">
                <a:solidFill>
                  <a:srgbClr val="000000"/>
                </a:solidFill>
              </a:rPr>
              <a:t>novada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lv-LV" sz="2000" b="1" i="1" dirty="0">
                <a:solidFill>
                  <a:srgbClr val="000000"/>
                </a:solidFill>
              </a:rPr>
              <a:t>Vecumnieku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lv-LV" sz="2000" b="1" i="1" dirty="0">
                <a:solidFill>
                  <a:srgbClr val="000000"/>
                </a:solidFill>
              </a:rPr>
              <a:t>pagastā</a:t>
            </a:r>
            <a:endParaRPr lang="lv-LV" sz="2000" dirty="0">
              <a:solidFill>
                <a:srgbClr val="000000"/>
              </a:solidFill>
            </a:endParaRPr>
          </a:p>
          <a:p>
            <a:pPr algn="just"/>
            <a:endParaRPr lang="lv-LV" sz="2000" dirty="0">
              <a:solidFill>
                <a:srgbClr val="000000"/>
              </a:solidFill>
            </a:endParaRPr>
          </a:p>
          <a:p>
            <a:pPr algn="just"/>
            <a:r>
              <a:rPr lang="lv-LV" sz="2000" dirty="0">
                <a:solidFill>
                  <a:srgbClr val="000000"/>
                </a:solidFill>
              </a:rPr>
              <a:t>Paredzētās darbības ietvaros plānots uzstādīt līdz 20 VES, kur katras stacijas nominālā jauda būs līdz 8 MW</a:t>
            </a:r>
          </a:p>
          <a:p>
            <a:pPr algn="just"/>
            <a:endParaRPr lang="lv-LV" sz="2000" dirty="0">
              <a:solidFill>
                <a:srgbClr val="000000"/>
              </a:solidFill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</a:rPr>
              <a:t>Prognozējams, ka VES maksimālais augstums var </a:t>
            </a:r>
            <a:r>
              <a:rPr lang="lv-LV" sz="2000" dirty="0">
                <a:solidFill>
                  <a:srgbClr val="000000"/>
                </a:solidFill>
              </a:rPr>
              <a:t>sasniegt</a:t>
            </a:r>
            <a:r>
              <a:rPr lang="en-US" sz="2000" dirty="0">
                <a:solidFill>
                  <a:srgbClr val="000000"/>
                </a:solidFill>
              </a:rPr>
              <a:t>  300 m,  </a:t>
            </a:r>
            <a:r>
              <a:rPr lang="lv-LV" sz="2000" dirty="0">
                <a:solidFill>
                  <a:srgbClr val="000000"/>
                </a:solidFill>
              </a:rPr>
              <a:t>rotoru diametrs līdz 200 m. Plānotā jauda līdz</a:t>
            </a:r>
            <a:r>
              <a:rPr lang="en-US" sz="2000" dirty="0">
                <a:solidFill>
                  <a:srgbClr val="000000"/>
                </a:solidFill>
              </a:rPr>
              <a:t> 8 MW (</a:t>
            </a:r>
            <a:r>
              <a:rPr lang="lv-LV" sz="2000" dirty="0">
                <a:solidFill>
                  <a:srgbClr val="000000"/>
                </a:solidFill>
              </a:rPr>
              <a:t>katrai</a:t>
            </a:r>
            <a:r>
              <a:rPr lang="en-US" sz="2000" dirty="0">
                <a:solidFill>
                  <a:srgbClr val="000000"/>
                </a:solidFill>
              </a:rPr>
              <a:t> VES)</a:t>
            </a:r>
            <a:r>
              <a:rPr lang="lv-LV" sz="2000" dirty="0">
                <a:solidFill>
                  <a:srgbClr val="000000"/>
                </a:solidFill>
              </a:rPr>
              <a:t>*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3ADD59-B1BB-AA97-C873-896383922AFE}"/>
              </a:ext>
            </a:extLst>
          </p:cNvPr>
          <p:cNvCxnSpPr>
            <a:cxnSpLocks/>
          </p:cNvCxnSpPr>
          <p:nvPr/>
        </p:nvCxnSpPr>
        <p:spPr>
          <a:xfrm>
            <a:off x="6411074" y="3020120"/>
            <a:ext cx="5068033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9170A2-7EC4-550E-11AD-8ACDDC00CA5C}"/>
              </a:ext>
            </a:extLst>
          </p:cNvPr>
          <p:cNvCxnSpPr>
            <a:cxnSpLocks/>
          </p:cNvCxnSpPr>
          <p:nvPr/>
        </p:nvCxnSpPr>
        <p:spPr>
          <a:xfrm>
            <a:off x="6411074" y="4387808"/>
            <a:ext cx="5228926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A16B093-AAEC-892A-FB8E-7B3FE22CF029}"/>
              </a:ext>
            </a:extLst>
          </p:cNvPr>
          <p:cNvSpPr/>
          <p:nvPr/>
        </p:nvSpPr>
        <p:spPr>
          <a:xfrm>
            <a:off x="220494" y="6191813"/>
            <a:ext cx="11258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* VPVB programmā norādītie paredzētās darbības apjomi un parametri</a:t>
            </a:r>
            <a:endParaRPr lang="en-GB" sz="1200" dirty="0"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635DD-1567-B53C-24FF-120BEE3E0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5" y="1427983"/>
            <a:ext cx="6223798" cy="44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4" y="0"/>
            <a:ext cx="10966282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Turbīnu tehnoloģijas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B5DC34B-C4CE-66B8-BEE0-88D4DCD14903}"/>
              </a:ext>
            </a:extLst>
          </p:cNvPr>
          <p:cNvSpPr txBox="1">
            <a:spLocks/>
          </p:cNvSpPr>
          <p:nvPr/>
        </p:nvSpPr>
        <p:spPr>
          <a:xfrm>
            <a:off x="6096000" y="2027652"/>
            <a:ext cx="5544001" cy="1456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VES parametri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Jauda līdz 8 MW;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Rotora diametrs līdz 200 m;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Kopējais augstums līdz 300 m</a:t>
            </a:r>
            <a:r>
              <a:rPr lang="lv-LV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lv-LV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5A4181-65BC-686B-EE2A-0E3CEFBB2318}"/>
              </a:ext>
            </a:extLst>
          </p:cNvPr>
          <p:cNvCxnSpPr/>
          <p:nvPr/>
        </p:nvCxnSpPr>
        <p:spPr>
          <a:xfrm>
            <a:off x="6185861" y="3189515"/>
            <a:ext cx="5544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36121A3-B306-362B-D972-46B8E96352AA}"/>
              </a:ext>
            </a:extLst>
          </p:cNvPr>
          <p:cNvSpPr txBox="1">
            <a:spLocks/>
          </p:cNvSpPr>
          <p:nvPr/>
        </p:nvSpPr>
        <p:spPr>
          <a:xfrm>
            <a:off x="6185861" y="3876844"/>
            <a:ext cx="5723723" cy="234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P Simplified" panose="020B0604020204020204" pitchFamily="34" charset="-7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Iespējamie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lv-LV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ehnoloģiskie</a:t>
            </a: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 risinājumi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lv-LV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Pretapledošana</a:t>
            </a: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Trokšņu samazināšana;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Putnu un sikspārņu klātbūtnes </a:t>
            </a:r>
            <a:r>
              <a:rPr lang="lv-LV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monitorēšana</a:t>
            </a: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 un turbīnu apturēšana nepieciešamības gadījumā;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1800" b="0" dirty="0">
                <a:latin typeface="Arial" panose="020B0604020202020204" pitchFamily="34" charset="0"/>
                <a:cs typeface="Arial" panose="020B0604020202020204" pitchFamily="34" charset="0"/>
              </a:rPr>
              <a:t>Mirgošanas efekta ierobežošana u.c.</a:t>
            </a:r>
          </a:p>
          <a:p>
            <a:pPr lvl="1"/>
            <a:endParaRPr lang="lv-LV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E704C7C-71EC-26CF-AD32-D5B17371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2" y="1219283"/>
            <a:ext cx="5453502" cy="4850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D1C8A-97A3-D16C-3D5D-D7C6A547E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4182"/>
            <a:ext cx="1988613" cy="601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E4688-93FA-B3EA-C395-DFAEB7847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729" y="6177785"/>
            <a:ext cx="2510854" cy="601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2332-A686-9D76-94B8-E7AEBF111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684" y="6126711"/>
            <a:ext cx="2493966" cy="67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9DE88-BF54-F054-23B8-0A6276B37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654" y="6156533"/>
            <a:ext cx="2369739" cy="600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B2E5CB-4FEB-7796-3830-25D6D13287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7" r="-1"/>
          <a:stretch/>
        </p:blipFill>
        <p:spPr>
          <a:xfrm>
            <a:off x="9576393" y="6156533"/>
            <a:ext cx="25908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AFA0C6-CC66-20DA-C90D-885E2EE2E1F9}"/>
              </a:ext>
            </a:extLst>
          </p:cNvPr>
          <p:cNvCxnSpPr>
            <a:cxnSpLocks/>
          </p:cNvCxnSpPr>
          <p:nvPr/>
        </p:nvCxnSpPr>
        <p:spPr>
          <a:xfrm>
            <a:off x="4490145" y="2581954"/>
            <a:ext cx="6624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14" y="0"/>
            <a:ext cx="10966282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Konkrēti tiešie ieguvumi novadiem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030B5-5D61-6ABB-9889-45768F8D1239}"/>
              </a:ext>
            </a:extLst>
          </p:cNvPr>
          <p:cNvSpPr txBox="1"/>
          <p:nvPr/>
        </p:nvSpPr>
        <p:spPr>
          <a:xfrm>
            <a:off x="4728382" y="828013"/>
            <a:ext cx="622150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lv-LV" b="1" dirty="0"/>
              <a:t>Tiešie maksājumi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/>
              <a:t>Maksājums vietējās kopienas attīstībai no ražošanas uzsākšana brīža - indikatīvi </a:t>
            </a:r>
            <a:r>
              <a:rPr lang="lv-LV" b="1" dirty="0"/>
              <a:t>1500 – 3500 EUR/MW/gadā</a:t>
            </a:r>
            <a:endParaRPr lang="lv-LV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/>
              <a:t>* </a:t>
            </a:r>
            <a:r>
              <a:rPr lang="lv-LV" sz="1600" dirty="0"/>
              <a:t>Piemērs, realizējot 20 turbīnas ar jaudu 6 MW, ikgadējais ieguvums ir no 180 000 līdz 420 000 EUR gadā, kas ir 5.4 līdz 12.6 </a:t>
            </a:r>
            <a:r>
              <a:rPr lang="lv-LV" sz="1600" dirty="0" err="1"/>
              <a:t>mEUR</a:t>
            </a:r>
            <a:r>
              <a:rPr lang="lv-LV" sz="1600" dirty="0"/>
              <a:t>          30 gadu turbīnas dzīvesciklā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BB467-89C2-CC71-CB31-95DCE3004996}"/>
              </a:ext>
            </a:extLst>
          </p:cNvPr>
          <p:cNvSpPr txBox="1"/>
          <p:nvPr/>
        </p:nvSpPr>
        <p:spPr>
          <a:xfrm>
            <a:off x="4728382" y="2634015"/>
            <a:ext cx="642371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lv-LV" b="1" dirty="0"/>
              <a:t>Tiešās darba vietas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>
                <a:hlinkClick r:id="rId4"/>
              </a:rPr>
              <a:t>Mičiganas universitātes pētījums</a:t>
            </a:r>
            <a:r>
              <a:rPr lang="lv-LV" dirty="0"/>
              <a:t>: 7-11 pastāvīgas parka uzturēšanas un ap 130 būvniecības darba vietas uz 100 MW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C00000"/>
                </a:solidFill>
              </a:rPr>
              <a:t>UK </a:t>
            </a:r>
            <a:r>
              <a:rPr lang="lv-LV" dirty="0" err="1">
                <a:solidFill>
                  <a:srgbClr val="C00000"/>
                </a:solidFill>
              </a:rPr>
              <a:t>Fallago</a:t>
            </a:r>
            <a:r>
              <a:rPr lang="lv-LV" dirty="0">
                <a:solidFill>
                  <a:srgbClr val="C00000"/>
                </a:solidFill>
              </a:rPr>
              <a:t> </a:t>
            </a:r>
            <a:r>
              <a:rPr lang="lv-LV" dirty="0" err="1">
                <a:solidFill>
                  <a:srgbClr val="C00000"/>
                </a:solidFill>
              </a:rPr>
              <a:t>Rig</a:t>
            </a:r>
            <a:r>
              <a:rPr lang="lv-LV" dirty="0">
                <a:solidFill>
                  <a:srgbClr val="C00000"/>
                </a:solidFill>
              </a:rPr>
              <a:t> piemērs</a:t>
            </a:r>
            <a:r>
              <a:rPr lang="lv-LV" dirty="0"/>
              <a:t>: 9 pastāvīgas un 350 īslaicīgas darba vietas uz 144 MW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/>
              <a:t>Nozīmīgi pasūtījumi vietējiem uzņēmumiem ar augstu ilgtermiņa attīstības potenciālu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70277-8D7B-E561-74CD-43ECE5C7C026}"/>
              </a:ext>
            </a:extLst>
          </p:cNvPr>
          <p:cNvSpPr txBox="1"/>
          <p:nvPr/>
        </p:nvSpPr>
        <p:spPr>
          <a:xfrm>
            <a:off x="4728383" y="4848300"/>
            <a:ext cx="62215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lv-LV" b="1" dirty="0"/>
              <a:t>Infrastruktūras uzlabojumi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/>
              <a:t>Prognozējams, ka tiks atjaunoti un potenciāli izbūvēti vairāki kilometri pievedceļu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dirty="0"/>
              <a:t>Attīstītāka elektropārvades infrastruktūra - ieguvums arī citiem lietotājiem un investoru piesaiste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04A04B-A058-DA80-5208-867CF49CBA29}"/>
              </a:ext>
            </a:extLst>
          </p:cNvPr>
          <p:cNvCxnSpPr>
            <a:cxnSpLocks/>
          </p:cNvCxnSpPr>
          <p:nvPr/>
        </p:nvCxnSpPr>
        <p:spPr>
          <a:xfrm>
            <a:off x="4490145" y="4787274"/>
            <a:ext cx="6624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auskas novada ģerbonis — Vikipēdija">
            <a:extLst>
              <a:ext uri="{FF2B5EF4-FFF2-40B4-BE49-F238E27FC236}">
                <a16:creationId xmlns:a16="http://schemas.microsoft.com/office/drawing/2014/main" id="{E8515C1C-A1DA-44D1-8C15-40FCB461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08" y="1597729"/>
            <a:ext cx="1569722" cy="18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DADDA0-1A47-B9CA-64F8-859635743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38" y="3428999"/>
            <a:ext cx="1569722" cy="18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077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345B-15C6-FF78-84A1-6647FE6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771" y="2667000"/>
            <a:ext cx="6030685" cy="1524000"/>
          </a:xfrm>
        </p:spPr>
        <p:txBody>
          <a:bodyPr>
            <a:normAutofit/>
          </a:bodyPr>
          <a:lstStyle/>
          <a:p>
            <a:r>
              <a:rPr lang="lv-LV" sz="4800" b="1" dirty="0"/>
              <a:t>Paldies par uzmanību!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F596E-74BD-0ED1-A800-B1D9A29DD11C}"/>
              </a:ext>
            </a:extLst>
          </p:cNvPr>
          <p:cNvSpPr txBox="1"/>
          <p:nvPr/>
        </p:nvSpPr>
        <p:spPr>
          <a:xfrm>
            <a:off x="9187543" y="4963886"/>
            <a:ext cx="330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Informācija un ierosinājumi:</a:t>
            </a:r>
          </a:p>
          <a:p>
            <a:r>
              <a:rPr lang="en-US" dirty="0">
                <a:solidFill>
                  <a:srgbClr val="000000"/>
                </a:solidFill>
                <a:latin typeface="Helv"/>
                <a:hlinkClick r:id="rId3"/>
              </a:rPr>
              <a:t>bko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Helv"/>
                <a:hlinkClick r:id="rId3"/>
              </a:rPr>
              <a:t>@vejaparki.lv</a:t>
            </a:r>
            <a:endParaRPr lang="lv-LV" sz="1800" b="0" i="0" u="none" strike="noStrike" baseline="0" dirty="0">
              <a:solidFill>
                <a:srgbClr val="000000"/>
              </a:solidFill>
              <a:latin typeface="Helv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Helv"/>
                <a:hlinkClick r:id="rId4" action="ppaction://hlinkfile"/>
              </a:rPr>
              <a:t>vejaparki.lv</a:t>
            </a:r>
            <a:endParaRPr lang="lv-LV" dirty="0">
              <a:solidFill>
                <a:srgbClr val="000000"/>
              </a:solidFill>
              <a:latin typeface="Helv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B0CC3-8BCF-A81C-225D-07771ADD5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77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11537,22,Nefinanšu mērķ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4F95"/>
      </a:accent1>
      <a:accent2>
        <a:srgbClr val="409676"/>
      </a:accent2>
      <a:accent3>
        <a:srgbClr val="A5A5A5"/>
      </a:accent3>
      <a:accent4>
        <a:srgbClr val="4C88BE"/>
      </a:accent4>
      <a:accent5>
        <a:srgbClr val="79B59F"/>
      </a:accent5>
      <a:accent6>
        <a:srgbClr val="BDD7E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54F95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4F95"/>
      </a:accent1>
      <a:accent2>
        <a:srgbClr val="409676"/>
      </a:accent2>
      <a:accent3>
        <a:srgbClr val="A5A5A5"/>
      </a:accent3>
      <a:accent4>
        <a:srgbClr val="4C88BE"/>
      </a:accent4>
      <a:accent5>
        <a:srgbClr val="79B59F"/>
      </a:accent5>
      <a:accent6>
        <a:srgbClr val="BDD7E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C2F3B9892FC740A89A19EB4DA086CA" ma:contentTypeVersion="4" ma:contentTypeDescription="Create a new document." ma:contentTypeScope="" ma:versionID="09ee8aca275bc8372aea32f7b593eceb">
  <xsd:schema xmlns:xsd="http://www.w3.org/2001/XMLSchema" xmlns:xs="http://www.w3.org/2001/XMLSchema" xmlns:p="http://schemas.microsoft.com/office/2006/metadata/properties" xmlns:ns2="8afebb56-b7ca-43a5-86fe-d104178eaceb" xmlns:ns3="a19a4829-a147-4003-8a3d-2f2547e67250" targetNamespace="http://schemas.microsoft.com/office/2006/metadata/properties" ma:root="true" ma:fieldsID="0544b8873e41b234c071a942253ad03b" ns2:_="" ns3:_="">
    <xsd:import namespace="8afebb56-b7ca-43a5-86fe-d104178eaceb"/>
    <xsd:import namespace="a19a4829-a147-4003-8a3d-2f2547e672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ebb56-b7ca-43a5-86fe-d104178eac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a4829-a147-4003-8a3d-2f2547e672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59302E-200B-4C12-BB29-1C8B3D13E4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96EF81-12F0-417D-A835-127475AF002F}">
  <ds:schemaRefs>
    <ds:schemaRef ds:uri="8afebb56-b7ca-43a5-86fe-d104178eaceb"/>
    <ds:schemaRef ds:uri="a19a4829-a147-4003-8a3d-2f2547e672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B2DAB4-AC9A-457C-873A-EF137A754804}">
  <ds:schemaRefs>
    <ds:schemaRef ds:uri="a19a4829-a147-4003-8a3d-2f2547e67250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8afebb56-b7ca-43a5-86fe-d104178eaceb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23909</TotalTime>
  <Words>790</Words>
  <Application>Microsoft Office PowerPoint</Application>
  <PresentationFormat>Widescreen</PresentationFormat>
  <Paragraphs>110</Paragraphs>
  <Slides>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Helv</vt:lpstr>
      <vt:lpstr>HP Simplified</vt:lpstr>
      <vt:lpstr>Segoe UI</vt:lpstr>
      <vt:lpstr>1_Office Theme</vt:lpstr>
      <vt:lpstr>2_Office Theme</vt:lpstr>
      <vt:lpstr>think-cell Slide</vt:lpstr>
      <vt:lpstr>PowerPoint Presentation</vt:lpstr>
      <vt:lpstr>Vispārīga informācija par SIA «Latvijas vēja parki»</vt:lpstr>
      <vt:lpstr>SIA «Latvijas vēja parki» plāni un stratēģiskais mērķis</vt:lpstr>
      <vt:lpstr>Latvija arvien vairāk importē elektroenerģiju</vt:lpstr>
      <vt:lpstr>SIA «Latvijas vēja parki» sniegtā vērtība sabiedrībai</vt:lpstr>
      <vt:lpstr>Ķekavas un Bauskas novadi </vt:lpstr>
      <vt:lpstr>Turbīnu tehnoloģijas</vt:lpstr>
      <vt:lpstr>Konkrēti tiešie ieguvumi novadiem</vt:lpstr>
      <vt:lpstr>Paldies par uzmanību!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Konsultatīvie pakalpojumi SIA "Latvijas vēja parki” vidēja termiņa darbības stratēģijas izstrādei</dc:title>
  <dc:creator>Kristine Eglite</dc:creator>
  <cp:lastModifiedBy>Dainis Kanders</cp:lastModifiedBy>
  <cp:revision>305</cp:revision>
  <dcterms:created xsi:type="dcterms:W3CDTF">2023-02-22T08:42:21Z</dcterms:created>
  <dcterms:modified xsi:type="dcterms:W3CDTF">2024-03-08T13:15:59Z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0x010100D5C2F3B9892FC740A89A19EB4DA086CA</vt:lpwstr>
  </property>
</Properties>
</file>